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3" r:id="rId3"/>
    <p:sldId id="274" r:id="rId4"/>
    <p:sldId id="279" r:id="rId5"/>
    <p:sldId id="275" r:id="rId6"/>
    <p:sldId id="256" r:id="rId7"/>
    <p:sldId id="270" r:id="rId8"/>
    <p:sldId id="262" r:id="rId9"/>
    <p:sldId id="264" r:id="rId10"/>
    <p:sldId id="286" r:id="rId11"/>
    <p:sldId id="265" r:id="rId12"/>
    <p:sldId id="271" r:id="rId13"/>
    <p:sldId id="285" r:id="rId14"/>
    <p:sldId id="257" r:id="rId15"/>
    <p:sldId id="258" r:id="rId16"/>
    <p:sldId id="259" r:id="rId17"/>
    <p:sldId id="260" r:id="rId18"/>
    <p:sldId id="268" r:id="rId19"/>
    <p:sldId id="269" r:id="rId20"/>
    <p:sldId id="278" r:id="rId21"/>
    <p:sldId id="280" r:id="rId22"/>
    <p:sldId id="267" r:id="rId23"/>
    <p:sldId id="281" r:id="rId24"/>
    <p:sldId id="282" r:id="rId25"/>
    <p:sldId id="277" r:id="rId26"/>
    <p:sldId id="283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werkblad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NL"/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cat>
            <c:strRef>
              <c:f>Blad1!$A$2:$A$3</c:f>
              <c:strCache>
                <c:ptCount val="2"/>
                <c:pt idx="0">
                  <c:v>1e kwrt</c:v>
                </c:pt>
                <c:pt idx="1">
                  <c:v>4e kwrt</c:v>
                </c:pt>
              </c:strCache>
            </c:strRef>
          </c:cat>
          <c:val>
            <c:numRef>
              <c:f>Blad1!$B$2:$B$3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1.2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nl-NL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nl-NL"/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spPr>
              <a:solidFill>
                <a:srgbClr val="00B050"/>
              </a:solidFill>
            </c:spPr>
          </c:dPt>
          <c:dPt>
            <c:idx val="1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cat>
            <c:strRef>
              <c:f>Blad1!$A$2:$A$3</c:f>
              <c:strCache>
                <c:ptCount val="2"/>
                <c:pt idx="0">
                  <c:v>1e kwrt</c:v>
                </c:pt>
                <c:pt idx="1">
                  <c:v>4e kwrt</c:v>
                </c:pt>
              </c:strCache>
            </c:strRef>
          </c:cat>
          <c:val>
            <c:numRef>
              <c:f>Blad1!$B$2:$B$3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nl-NL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C25AF-4D06-4D7B-AEB1-9601E160C11D}" type="datetimeFigureOut">
              <a:rPr lang="nl-NL" smtClean="0"/>
              <a:pPr/>
              <a:t>2-7-2016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9CE2-7509-4874-BEA2-2685F3E27FF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Gebruiker\Desktop\Stadslanderij%20app%20video.mp4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ahUKEwjg9re4l9TNAhUgM8AKHRtaAFgQjRwIBw&amp;url=http://www.clipartpanda.com/categories/computer-clip-art-free-download&amp;psig=AFQjCNEcAGIo-Dmq0D-XqoxkUu2_vEGLoA&amp;ust=146752838640479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3.jpe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33.jpeg"/><Relationship Id="rId5" Type="http://schemas.openxmlformats.org/officeDocument/2006/relationships/image" Target="../media/image15.jpeg"/><Relationship Id="rId10" Type="http://schemas.openxmlformats.org/officeDocument/2006/relationships/image" Target="../media/image12.jpeg"/><Relationship Id="rId4" Type="http://schemas.openxmlformats.org/officeDocument/2006/relationships/image" Target="../media/image18.jpe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ahUKEwi7vbC7ntTNAhUERhQKHdSJBd0QjRwIBw&amp;url=http://www.metronieuws.nl/binnenland/2015/03/stop-varkensleed-in-de-kraamkooi&amp;psig=AFQjCNFcqw7_KXJCqjth6XGC0ClPISc7Cw&amp;ust=1467530264662656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nl/url?sa=i&amp;rct=j&amp;q=&amp;esrc=s&amp;source=images&amp;cd=&amp;cad=rja&amp;uact=8&amp;ved=0ahUKEwij7NrIpNTNAhXGI8AKHSgeAhsQjRwIBw&amp;url=http://www.relevantmagazine.com/slices/congress-wants-do-something-about-food-waste&amp;psig=AFQjCNFaGSFSXb4ZiuXg38X3tQu4BtmVyQ&amp;ust=14675319197228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nl/url?sa=i&amp;rct=j&amp;q=&amp;esrc=s&amp;source=images&amp;cd=&amp;cad=rja&amp;uact=8&amp;ved=0ahUKEwi5vuyLn9TNAhWEWRQKHahEBaIQjRwIBw&amp;url=http://www.yellowlemontreeblog.com/het-boerenleven/&amp;psig=AFQjCNFjHOsMe20Aad9SC3e4z-pk7TUzOQ&amp;ust=146753043086552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764704"/>
            <a:ext cx="9324528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12" y="1772816"/>
            <a:ext cx="8843367" cy="290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0"/>
            <a:ext cx="1609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2699792" y="2208628"/>
            <a:ext cx="3600400" cy="201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43870" y="6423197"/>
            <a:ext cx="10053638" cy="46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59632" y="5013176"/>
            <a:ext cx="6400800" cy="1152128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</a:rPr>
              <a:t>Edwin </a:t>
            </a:r>
            <a:r>
              <a:rPr lang="en-GB" sz="2400" dirty="0" err="1" smtClean="0">
                <a:solidFill>
                  <a:schemeClr val="tx1"/>
                </a:solidFill>
              </a:rPr>
              <a:t>Legters</a:t>
            </a:r>
            <a:r>
              <a:rPr lang="en-GB" sz="2400" dirty="0" smtClean="0">
                <a:solidFill>
                  <a:schemeClr val="tx1"/>
                </a:solidFill>
              </a:rPr>
              <a:t>, Rob </a:t>
            </a:r>
            <a:r>
              <a:rPr lang="en-GB" sz="2400" dirty="0" err="1" smtClean="0">
                <a:solidFill>
                  <a:schemeClr val="tx1"/>
                </a:solidFill>
              </a:rPr>
              <a:t>Knapen</a:t>
            </a:r>
            <a:r>
              <a:rPr lang="en-GB" sz="2400" dirty="0" smtClean="0">
                <a:solidFill>
                  <a:schemeClr val="tx1"/>
                </a:solidFill>
              </a:rPr>
              <a:t>, Rene </a:t>
            </a:r>
            <a:r>
              <a:rPr lang="en-GB" sz="2400" dirty="0" err="1" smtClean="0">
                <a:solidFill>
                  <a:schemeClr val="tx1"/>
                </a:solidFill>
              </a:rPr>
              <a:t>Braakman</a:t>
            </a:r>
            <a:r>
              <a:rPr lang="en-GB" sz="24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Wilbert </a:t>
            </a:r>
            <a:r>
              <a:rPr lang="en-GB" sz="2400" dirty="0" err="1" smtClean="0">
                <a:solidFill>
                  <a:schemeClr val="tx1"/>
                </a:solidFill>
              </a:rPr>
              <a:t>Hilkens</a:t>
            </a:r>
            <a:r>
              <a:rPr lang="en-GB" sz="2400" dirty="0" smtClean="0">
                <a:solidFill>
                  <a:schemeClr val="tx1"/>
                </a:solidFill>
              </a:rPr>
              <a:t>, Mark Fontein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itel 5"/>
          <p:cNvSpPr txBox="1">
            <a:spLocks/>
          </p:cNvSpPr>
          <p:nvPr/>
        </p:nvSpPr>
        <p:spPr>
          <a:xfrm>
            <a:off x="2529308" y="2348880"/>
            <a:ext cx="396044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</a:t>
            </a:r>
            <a:r>
              <a:rPr lang="nl-NL" sz="3000" dirty="0" smtClean="0">
                <a:latin typeface="Amaranth" panose="02000503050000020004" pitchFamily="50" charset="0"/>
                <a:ea typeface="+mj-ea"/>
                <a:cs typeface="+mj-cs"/>
              </a:rPr>
              <a:t>Stadslanderijen box.</a:t>
            </a:r>
            <a:endParaRPr kumimoji="0" lang="nl-NL" sz="3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App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pic>
        <p:nvPicPr>
          <p:cNvPr id="6" name="Stadslanderij app vide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Bestel proces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4044" y="3804423"/>
            <a:ext cx="650796" cy="1352769"/>
          </a:xfrm>
          <a:prstGeom prst="rect">
            <a:avLst/>
          </a:prstGeom>
        </p:spPr>
      </p:pic>
      <p:sp>
        <p:nvSpPr>
          <p:cNvPr id="40" name="Rechthoek 39"/>
          <p:cNvSpPr/>
          <p:nvPr/>
        </p:nvSpPr>
        <p:spPr>
          <a:xfrm>
            <a:off x="611560" y="3154683"/>
            <a:ext cx="3816424" cy="36004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/>
          <p:cNvSpPr/>
          <p:nvPr/>
        </p:nvSpPr>
        <p:spPr>
          <a:xfrm>
            <a:off x="4644008" y="3154683"/>
            <a:ext cx="3816424" cy="36004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/>
          <p:cNvSpPr txBox="1"/>
          <p:nvPr/>
        </p:nvSpPr>
        <p:spPr>
          <a:xfrm>
            <a:off x="611560" y="261009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w</a:t>
            </a:r>
            <a:r>
              <a:rPr lang="nl-NL" sz="2400" dirty="0" smtClean="0"/>
              <a:t>eek 1</a:t>
            </a:r>
            <a:endParaRPr lang="nl-NL" sz="2400" dirty="0"/>
          </a:p>
        </p:txBody>
      </p:sp>
      <p:sp>
        <p:nvSpPr>
          <p:cNvPr id="46" name="Tekstvak 45"/>
          <p:cNvSpPr txBox="1"/>
          <p:nvPr/>
        </p:nvSpPr>
        <p:spPr>
          <a:xfrm>
            <a:off x="4644008" y="261486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w</a:t>
            </a:r>
            <a:r>
              <a:rPr lang="nl-NL" sz="2400" dirty="0" smtClean="0"/>
              <a:t>eek 2</a:t>
            </a:r>
            <a:endParaRPr lang="nl-NL" sz="2400" dirty="0"/>
          </a:p>
        </p:txBody>
      </p:sp>
      <p:cxnSp>
        <p:nvCxnSpPr>
          <p:cNvPr id="48" name="Rechte verbindingslijn 47"/>
          <p:cNvCxnSpPr/>
          <p:nvPr/>
        </p:nvCxnSpPr>
        <p:spPr>
          <a:xfrm flipV="1">
            <a:off x="3491880" y="2824447"/>
            <a:ext cx="0" cy="93610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/>
        </p:nvCxnSpPr>
        <p:spPr>
          <a:xfrm flipV="1">
            <a:off x="3621828" y="2375348"/>
            <a:ext cx="0" cy="936104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/>
          <p:cNvCxnSpPr/>
          <p:nvPr/>
        </p:nvCxnSpPr>
        <p:spPr>
          <a:xfrm flipH="1">
            <a:off x="971600" y="2389416"/>
            <a:ext cx="26642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/>
          <p:cNvSpPr txBox="1"/>
          <p:nvPr/>
        </p:nvSpPr>
        <p:spPr>
          <a:xfrm>
            <a:off x="792776" y="1844824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b</a:t>
            </a:r>
            <a:r>
              <a:rPr lang="nl-NL" sz="2400" dirty="0" smtClean="0"/>
              <a:t>estelling naar boer</a:t>
            </a:r>
            <a:endParaRPr lang="nl-NL" sz="2400" dirty="0"/>
          </a:p>
        </p:txBody>
      </p:sp>
      <p:pic>
        <p:nvPicPr>
          <p:cNvPr id="58" name="Afbeelding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204" y="3804776"/>
            <a:ext cx="650796" cy="1352769"/>
          </a:xfrm>
          <a:prstGeom prst="rect">
            <a:avLst/>
          </a:prstGeom>
        </p:spPr>
      </p:pic>
      <p:cxnSp>
        <p:nvCxnSpPr>
          <p:cNvPr id="59" name="Rechte verbindingslijn 58"/>
          <p:cNvCxnSpPr/>
          <p:nvPr/>
        </p:nvCxnSpPr>
        <p:spPr>
          <a:xfrm flipV="1">
            <a:off x="7524328" y="2824800"/>
            <a:ext cx="0" cy="93610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>
            <a:off x="4499992" y="3745168"/>
            <a:ext cx="3024336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>
            <a:off x="395536" y="5877272"/>
            <a:ext cx="3816424" cy="1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/>
          <p:cNvCxnSpPr/>
          <p:nvPr/>
        </p:nvCxnSpPr>
        <p:spPr>
          <a:xfrm flipV="1">
            <a:off x="4211960" y="5229200"/>
            <a:ext cx="4726" cy="64814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/>
          <p:cNvSpPr txBox="1"/>
          <p:nvPr/>
        </p:nvSpPr>
        <p:spPr>
          <a:xfrm>
            <a:off x="827584" y="534359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a</a:t>
            </a:r>
            <a:r>
              <a:rPr lang="nl-NL" sz="2400" dirty="0" smtClean="0"/>
              <a:t>anbod van boer</a:t>
            </a:r>
            <a:endParaRPr lang="nl-NL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Technisch platform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/>
          <p:cNvSpPr txBox="1"/>
          <p:nvPr/>
        </p:nvSpPr>
        <p:spPr>
          <a:xfrm>
            <a:off x="560292" y="171320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interface boer</a:t>
            </a:r>
            <a:endParaRPr lang="nl-NL" sz="2400" dirty="0"/>
          </a:p>
        </p:txBody>
      </p:sp>
      <p:sp>
        <p:nvSpPr>
          <p:cNvPr id="31" name="Afgeronde rechthoek 30"/>
          <p:cNvSpPr/>
          <p:nvPr/>
        </p:nvSpPr>
        <p:spPr>
          <a:xfrm>
            <a:off x="585091" y="2390897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kstvak 38"/>
          <p:cNvSpPr txBox="1"/>
          <p:nvPr/>
        </p:nvSpPr>
        <p:spPr>
          <a:xfrm>
            <a:off x="590096" y="387867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gegarandeerd </a:t>
            </a:r>
          </a:p>
          <a:p>
            <a:r>
              <a:rPr lang="nl-NL" sz="2400" dirty="0" smtClean="0"/>
              <a:t>   aanbod</a:t>
            </a:r>
          </a:p>
          <a:p>
            <a:pPr>
              <a:buFontTx/>
              <a:buChar char="-"/>
            </a:pPr>
            <a:r>
              <a:rPr lang="nl-NL" sz="2400" dirty="0" smtClean="0"/>
              <a:t>  week scope</a:t>
            </a:r>
            <a:endParaRPr lang="nl-NL" sz="2400" dirty="0"/>
          </a:p>
        </p:txBody>
      </p:sp>
      <p:sp>
        <p:nvSpPr>
          <p:cNvPr id="40" name="PIJL-RECHTS 39"/>
          <p:cNvSpPr/>
          <p:nvPr/>
        </p:nvSpPr>
        <p:spPr>
          <a:xfrm>
            <a:off x="2797544" y="3657424"/>
            <a:ext cx="499052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578" name="Picture 2" descr="http://images.clipartpanda.com/computer-clipart-desktop-computer-clipart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332" y="2577304"/>
            <a:ext cx="1475109" cy="1210267"/>
          </a:xfrm>
          <a:prstGeom prst="rect">
            <a:avLst/>
          </a:prstGeom>
          <a:noFill/>
        </p:spPr>
      </p:pic>
      <p:sp>
        <p:nvSpPr>
          <p:cNvPr id="16" name="Tekstvak 15"/>
          <p:cNvSpPr txBox="1"/>
          <p:nvPr/>
        </p:nvSpPr>
        <p:spPr>
          <a:xfrm>
            <a:off x="3336408" y="171320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stadslanderijen</a:t>
            </a:r>
            <a:endParaRPr lang="nl-NL" sz="2400" dirty="0"/>
          </a:p>
        </p:txBody>
      </p:sp>
      <p:pic>
        <p:nvPicPr>
          <p:cNvPr id="18" name="Picture 2" descr="http://images.clipartpanda.com/computer-clipart-desktop-computer-clipart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4584" y="2577304"/>
            <a:ext cx="1475109" cy="1210267"/>
          </a:xfrm>
          <a:prstGeom prst="rect">
            <a:avLst/>
          </a:prstGeom>
          <a:noFill/>
        </p:spPr>
      </p:pic>
      <p:sp>
        <p:nvSpPr>
          <p:cNvPr id="19" name="Afgeronde rechthoek 18"/>
          <p:cNvSpPr/>
          <p:nvPr/>
        </p:nvSpPr>
        <p:spPr>
          <a:xfrm>
            <a:off x="3345471" y="2391084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/>
          <p:cNvSpPr txBox="1"/>
          <p:nvPr/>
        </p:nvSpPr>
        <p:spPr>
          <a:xfrm>
            <a:off x="3417480" y="387344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selectie</a:t>
            </a:r>
          </a:p>
          <a:p>
            <a:pPr>
              <a:buFontTx/>
              <a:buChar char="-"/>
            </a:pPr>
            <a:r>
              <a:rPr lang="nl-NL" sz="2400" dirty="0" smtClean="0"/>
              <a:t>  plaatsing</a:t>
            </a:r>
            <a:endParaRPr lang="nl-NL" sz="2400" dirty="0"/>
          </a:p>
        </p:txBody>
      </p:sp>
      <p:sp>
        <p:nvSpPr>
          <p:cNvPr id="21" name="PIJL-RECHTS 20"/>
          <p:cNvSpPr/>
          <p:nvPr/>
        </p:nvSpPr>
        <p:spPr>
          <a:xfrm>
            <a:off x="5568656" y="3657424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Afgeronde rechthoek 21"/>
          <p:cNvSpPr/>
          <p:nvPr/>
        </p:nvSpPr>
        <p:spPr>
          <a:xfrm>
            <a:off x="6203659" y="2389416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kstvak 24"/>
          <p:cNvSpPr txBox="1"/>
          <p:nvPr/>
        </p:nvSpPr>
        <p:spPr>
          <a:xfrm>
            <a:off x="6156176" y="17148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/>
              <a:t>consument</a:t>
            </a:r>
            <a:endParaRPr lang="nl-NL" sz="2400" dirty="0"/>
          </a:p>
        </p:txBody>
      </p:sp>
      <p:sp>
        <p:nvSpPr>
          <p:cNvPr id="27" name="Gebogen PIJL-OMHOOG 26"/>
          <p:cNvSpPr/>
          <p:nvPr/>
        </p:nvSpPr>
        <p:spPr>
          <a:xfrm rot="16200000" flipH="1">
            <a:off x="4550898" y="2773894"/>
            <a:ext cx="546260" cy="4824536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kstvak 27"/>
          <p:cNvSpPr txBox="1"/>
          <p:nvPr/>
        </p:nvSpPr>
        <p:spPr>
          <a:xfrm>
            <a:off x="597492" y="503865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afname</a:t>
            </a:r>
            <a:endParaRPr lang="nl-NL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492896"/>
            <a:ext cx="1166846" cy="242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636912"/>
            <a:ext cx="108012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2629292"/>
            <a:ext cx="108012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" grpId="0"/>
      <p:bldP spid="19" grpId="0" animBg="1"/>
      <p:bldP spid="20" grpId="0"/>
      <p:bldP spid="21" grpId="0" animBg="1"/>
      <p:bldP spid="22" grpId="0" animBg="1"/>
      <p:bldP spid="25" grpId="0"/>
      <p:bldP spid="27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Technisch platform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/>
          <p:cNvSpPr txBox="1"/>
          <p:nvPr/>
        </p:nvSpPr>
        <p:spPr>
          <a:xfrm>
            <a:off x="560292" y="171320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interface boer</a:t>
            </a:r>
            <a:endParaRPr lang="nl-NL" sz="2400" dirty="0"/>
          </a:p>
        </p:txBody>
      </p:sp>
      <p:sp>
        <p:nvSpPr>
          <p:cNvPr id="31" name="Afgeronde rechthoek 30"/>
          <p:cNvSpPr/>
          <p:nvPr/>
        </p:nvSpPr>
        <p:spPr>
          <a:xfrm>
            <a:off x="585091" y="2390897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kstvak 38"/>
          <p:cNvSpPr txBox="1"/>
          <p:nvPr/>
        </p:nvSpPr>
        <p:spPr>
          <a:xfrm>
            <a:off x="590096" y="387867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gegarandeerd </a:t>
            </a:r>
          </a:p>
          <a:p>
            <a:r>
              <a:rPr lang="nl-NL" sz="2400" dirty="0" smtClean="0"/>
              <a:t>   aanbod</a:t>
            </a:r>
          </a:p>
          <a:p>
            <a:pPr>
              <a:buFontTx/>
              <a:buChar char="-"/>
            </a:pPr>
            <a:r>
              <a:rPr lang="nl-NL" sz="2400" dirty="0" smtClean="0"/>
              <a:t>  week scope</a:t>
            </a:r>
            <a:endParaRPr lang="nl-NL" sz="2400" dirty="0"/>
          </a:p>
        </p:txBody>
      </p:sp>
      <p:sp>
        <p:nvSpPr>
          <p:cNvPr id="40" name="PIJL-RECHTS 39"/>
          <p:cNvSpPr/>
          <p:nvPr/>
        </p:nvSpPr>
        <p:spPr>
          <a:xfrm>
            <a:off x="2797544" y="3657424"/>
            <a:ext cx="499052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578" name="Picture 2" descr="http://images.clipartpanda.com/computer-clipart-desktop-computer-clipart-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0332" y="2577304"/>
            <a:ext cx="1475109" cy="1210267"/>
          </a:xfrm>
          <a:prstGeom prst="rect">
            <a:avLst/>
          </a:prstGeom>
          <a:noFill/>
        </p:spPr>
      </p:pic>
      <p:sp>
        <p:nvSpPr>
          <p:cNvPr id="16" name="Tekstvak 15"/>
          <p:cNvSpPr txBox="1"/>
          <p:nvPr/>
        </p:nvSpPr>
        <p:spPr>
          <a:xfrm>
            <a:off x="3336408" y="171320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stadslanderijen</a:t>
            </a:r>
            <a:endParaRPr lang="nl-NL" sz="2400" dirty="0"/>
          </a:p>
        </p:txBody>
      </p:sp>
      <p:pic>
        <p:nvPicPr>
          <p:cNvPr id="18" name="Picture 2" descr="http://images.clipartpanda.com/computer-clipart-desktop-computer-clipart-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4584" y="2577304"/>
            <a:ext cx="1475109" cy="1210267"/>
          </a:xfrm>
          <a:prstGeom prst="rect">
            <a:avLst/>
          </a:prstGeom>
          <a:noFill/>
        </p:spPr>
      </p:pic>
      <p:sp>
        <p:nvSpPr>
          <p:cNvPr id="19" name="Afgeronde rechthoek 18"/>
          <p:cNvSpPr/>
          <p:nvPr/>
        </p:nvSpPr>
        <p:spPr>
          <a:xfrm>
            <a:off x="3345471" y="2391084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/>
          <p:cNvSpPr txBox="1"/>
          <p:nvPr/>
        </p:nvSpPr>
        <p:spPr>
          <a:xfrm>
            <a:off x="3417480" y="387344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selectie</a:t>
            </a:r>
          </a:p>
          <a:p>
            <a:pPr>
              <a:buFontTx/>
              <a:buChar char="-"/>
            </a:pPr>
            <a:r>
              <a:rPr lang="nl-NL" sz="2400" dirty="0" smtClean="0"/>
              <a:t>  plaatsing</a:t>
            </a:r>
            <a:endParaRPr lang="nl-NL" sz="2400" dirty="0"/>
          </a:p>
        </p:txBody>
      </p:sp>
      <p:sp>
        <p:nvSpPr>
          <p:cNvPr id="21" name="PIJL-RECHTS 20"/>
          <p:cNvSpPr/>
          <p:nvPr/>
        </p:nvSpPr>
        <p:spPr>
          <a:xfrm>
            <a:off x="5568656" y="3657424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Afgeronde rechthoek 21"/>
          <p:cNvSpPr/>
          <p:nvPr/>
        </p:nvSpPr>
        <p:spPr>
          <a:xfrm>
            <a:off x="6203659" y="2389416"/>
            <a:ext cx="2147565" cy="3343839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4104" y="2496045"/>
            <a:ext cx="1068452" cy="2220923"/>
          </a:xfrm>
          <a:prstGeom prst="rect">
            <a:avLst/>
          </a:prstGeom>
        </p:spPr>
      </p:pic>
      <p:pic>
        <p:nvPicPr>
          <p:cNvPr id="24" name="Picture 2" descr="D:\Artboard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28316" y="2712069"/>
            <a:ext cx="863660" cy="1532997"/>
          </a:xfrm>
          <a:prstGeom prst="rect">
            <a:avLst/>
          </a:prstGeom>
          <a:noFill/>
        </p:spPr>
      </p:pic>
      <p:sp>
        <p:nvSpPr>
          <p:cNvPr id="25" name="Tekstvak 24"/>
          <p:cNvSpPr txBox="1"/>
          <p:nvPr/>
        </p:nvSpPr>
        <p:spPr>
          <a:xfrm>
            <a:off x="6156176" y="17148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/>
              <a:t>consument</a:t>
            </a:r>
            <a:endParaRPr lang="nl-NL" sz="2400" dirty="0"/>
          </a:p>
        </p:txBody>
      </p:sp>
      <p:sp>
        <p:nvSpPr>
          <p:cNvPr id="27" name="Gebogen PIJL-OMHOOG 26"/>
          <p:cNvSpPr/>
          <p:nvPr/>
        </p:nvSpPr>
        <p:spPr>
          <a:xfrm rot="16200000" flipH="1">
            <a:off x="4550898" y="2773894"/>
            <a:ext cx="546260" cy="4824536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kstvak 27"/>
          <p:cNvSpPr txBox="1"/>
          <p:nvPr/>
        </p:nvSpPr>
        <p:spPr>
          <a:xfrm>
            <a:off x="597492" y="503865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afname</a:t>
            </a:r>
            <a:endParaRPr lang="nl-NL" sz="2400" dirty="0"/>
          </a:p>
        </p:txBody>
      </p:sp>
      <p:sp>
        <p:nvSpPr>
          <p:cNvPr id="26" name="Rechthoek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864096"/>
            <a:ext cx="10472691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" grpId="0"/>
      <p:bldP spid="19" grpId="0" animBg="1"/>
      <p:bldP spid="20" grpId="0"/>
      <p:bldP spid="21" grpId="0" animBg="1"/>
      <p:bldP spid="22" grpId="0" animBg="1"/>
      <p:bldP spid="25" grpId="0"/>
      <p:bldP spid="27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Logistiek b2b  </a:t>
            </a:r>
            <a:r>
              <a:rPr lang="nl-NL" sz="2400" dirty="0" smtClean="0">
                <a:latin typeface="Amaranth" panose="02000503050000020004" pitchFamily="50" charset="0"/>
                <a:ea typeface="+mj-ea"/>
                <a:cs typeface="+mj-cs"/>
              </a:rPr>
              <a:t>(maandag ochtend)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9598"/>
            <a:ext cx="9144000" cy="536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Vrije vorm 15"/>
          <p:cNvSpPr/>
          <p:nvPr/>
        </p:nvSpPr>
        <p:spPr>
          <a:xfrm>
            <a:off x="2630658" y="2574388"/>
            <a:ext cx="5753687" cy="3882683"/>
          </a:xfrm>
          <a:custGeom>
            <a:avLst/>
            <a:gdLst>
              <a:gd name="connsiteX0" fmla="*/ 1026942 w 5753687"/>
              <a:gd name="connsiteY0" fmla="*/ 98474 h 3882683"/>
              <a:gd name="connsiteX1" fmla="*/ 14068 w 5753687"/>
              <a:gd name="connsiteY1" fmla="*/ 1730326 h 3882683"/>
              <a:gd name="connsiteX2" fmla="*/ 0 w 5753687"/>
              <a:gd name="connsiteY2" fmla="*/ 1871003 h 3882683"/>
              <a:gd name="connsiteX3" fmla="*/ 2715065 w 5753687"/>
              <a:gd name="connsiteY3" fmla="*/ 3882683 h 3882683"/>
              <a:gd name="connsiteX4" fmla="*/ 4332850 w 5753687"/>
              <a:gd name="connsiteY4" fmla="*/ 3727938 h 3882683"/>
              <a:gd name="connsiteX5" fmla="*/ 5753687 w 5753687"/>
              <a:gd name="connsiteY5" fmla="*/ 2897944 h 3882683"/>
              <a:gd name="connsiteX6" fmla="*/ 4234376 w 5753687"/>
              <a:gd name="connsiteY6" fmla="*/ 351692 h 3882683"/>
              <a:gd name="connsiteX7" fmla="*/ 1280160 w 5753687"/>
              <a:gd name="connsiteY7" fmla="*/ 0 h 388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3687" h="3882683">
                <a:moveTo>
                  <a:pt x="1026942" y="98474"/>
                </a:moveTo>
                <a:lnTo>
                  <a:pt x="14068" y="1730326"/>
                </a:lnTo>
                <a:lnTo>
                  <a:pt x="0" y="1871003"/>
                </a:lnTo>
                <a:lnTo>
                  <a:pt x="2715065" y="3882683"/>
                </a:lnTo>
                <a:lnTo>
                  <a:pt x="4332850" y="3727938"/>
                </a:lnTo>
                <a:lnTo>
                  <a:pt x="5753687" y="2897944"/>
                </a:lnTo>
                <a:lnTo>
                  <a:pt x="4234376" y="351692"/>
                </a:lnTo>
                <a:lnTo>
                  <a:pt x="128016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>
            <a:spLocks noChangeAspect="1"/>
          </p:cNvSpPr>
          <p:nvPr/>
        </p:nvSpPr>
        <p:spPr>
          <a:xfrm>
            <a:off x="5220074" y="6237315"/>
            <a:ext cx="379677" cy="375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11" name="Ovaal 10"/>
          <p:cNvSpPr>
            <a:spLocks noChangeAspect="1"/>
          </p:cNvSpPr>
          <p:nvPr/>
        </p:nvSpPr>
        <p:spPr>
          <a:xfrm>
            <a:off x="6804250" y="6093299"/>
            <a:ext cx="379677" cy="375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3</a:t>
            </a:r>
            <a:endParaRPr lang="nl-NL" dirty="0"/>
          </a:p>
        </p:txBody>
      </p:sp>
      <p:sp>
        <p:nvSpPr>
          <p:cNvPr id="12" name="Ovaal 11"/>
          <p:cNvSpPr>
            <a:spLocks noChangeAspect="1"/>
          </p:cNvSpPr>
          <p:nvPr/>
        </p:nvSpPr>
        <p:spPr>
          <a:xfrm>
            <a:off x="6732242" y="2780931"/>
            <a:ext cx="379677" cy="375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5</a:t>
            </a:r>
          </a:p>
        </p:txBody>
      </p:sp>
      <p:sp>
        <p:nvSpPr>
          <p:cNvPr id="13" name="Ovaal 12"/>
          <p:cNvSpPr>
            <a:spLocks noChangeAspect="1"/>
          </p:cNvSpPr>
          <p:nvPr/>
        </p:nvSpPr>
        <p:spPr>
          <a:xfrm>
            <a:off x="8244410" y="5229203"/>
            <a:ext cx="379677" cy="375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15" name="Ovaal 14"/>
          <p:cNvSpPr>
            <a:spLocks noChangeAspect="1"/>
          </p:cNvSpPr>
          <p:nvPr/>
        </p:nvSpPr>
        <p:spPr>
          <a:xfrm>
            <a:off x="3635896" y="2348880"/>
            <a:ext cx="379677" cy="37588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</p:txBody>
      </p:sp>
      <p:sp>
        <p:nvSpPr>
          <p:cNvPr id="9" name="Ovaal 8"/>
          <p:cNvSpPr>
            <a:spLocks noChangeAspect="1"/>
          </p:cNvSpPr>
          <p:nvPr/>
        </p:nvSpPr>
        <p:spPr>
          <a:xfrm>
            <a:off x="2339754" y="4221091"/>
            <a:ext cx="379677" cy="375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1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Logistiek </a:t>
            </a:r>
            <a:r>
              <a:rPr lang="nl-NL" sz="4400" dirty="0" err="1" smtClean="0">
                <a:latin typeface="Amaranth" panose="02000503050000020004" pitchFamily="50" charset="0"/>
                <a:ea typeface="+mj-ea"/>
                <a:cs typeface="+mj-cs"/>
              </a:rPr>
              <a:t>fulfilment</a:t>
            </a: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</a:t>
            </a:r>
            <a:r>
              <a:rPr lang="nl-NL" sz="2400" dirty="0" smtClean="0">
                <a:latin typeface="Amaranth" panose="02000503050000020004" pitchFamily="50" charset="0"/>
                <a:ea typeface="+mj-ea"/>
                <a:cs typeface="+mj-cs"/>
              </a:rPr>
              <a:t>(maandag middag)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http://www.growcenter-noord.nl/images/doos-aar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204864"/>
            <a:ext cx="3168352" cy="3168352"/>
          </a:xfrm>
          <a:prstGeom prst="rect">
            <a:avLst/>
          </a:prstGeom>
          <a:noFill/>
        </p:spPr>
      </p:pic>
      <p:pic>
        <p:nvPicPr>
          <p:cNvPr id="5123" name="Picture 3" descr="D:\shutterstock_574484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204864"/>
            <a:ext cx="1647898" cy="1095677"/>
          </a:xfrm>
          <a:prstGeom prst="rect">
            <a:avLst/>
          </a:prstGeom>
          <a:noFill/>
        </p:spPr>
      </p:pic>
      <p:pic>
        <p:nvPicPr>
          <p:cNvPr id="5124" name="Picture 4" descr="D:\shutterstock_766305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3716693"/>
            <a:ext cx="1728192" cy="1152128"/>
          </a:xfrm>
          <a:prstGeom prst="rect">
            <a:avLst/>
          </a:prstGeom>
          <a:noFill/>
        </p:spPr>
      </p:pic>
      <p:pic>
        <p:nvPicPr>
          <p:cNvPr id="5125" name="Picture 5" descr="D:\shutterstock_99723599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4551748"/>
            <a:ext cx="936104" cy="1698716"/>
          </a:xfrm>
          <a:prstGeom prst="rect">
            <a:avLst/>
          </a:prstGeom>
          <a:noFill/>
        </p:spPr>
      </p:pic>
      <p:pic>
        <p:nvPicPr>
          <p:cNvPr id="5126" name="Picture 6" descr="D:\shutterstock_1316841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1700808"/>
            <a:ext cx="1136172" cy="1136172"/>
          </a:xfrm>
          <a:prstGeom prst="rect">
            <a:avLst/>
          </a:prstGeom>
          <a:noFill/>
        </p:spPr>
      </p:pic>
      <p:pic>
        <p:nvPicPr>
          <p:cNvPr id="5127" name="Picture 7" descr="D:\shutterstock_14342378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15816" y="1844824"/>
            <a:ext cx="1185801" cy="882568"/>
          </a:xfrm>
          <a:prstGeom prst="rect">
            <a:avLst/>
          </a:prstGeom>
          <a:noFill/>
        </p:spPr>
      </p:pic>
      <p:pic>
        <p:nvPicPr>
          <p:cNvPr id="5128" name="Picture 8" descr="D:\shutterstock_34468160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6176" y="3645024"/>
            <a:ext cx="2082620" cy="1325326"/>
          </a:xfrm>
          <a:prstGeom prst="rect">
            <a:avLst/>
          </a:prstGeom>
          <a:noFill/>
        </p:spPr>
      </p:pic>
      <p:pic>
        <p:nvPicPr>
          <p:cNvPr id="5129" name="Picture 9" descr="D:\shutterstock_126452594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4088" y="4845376"/>
            <a:ext cx="1440160" cy="1292544"/>
          </a:xfrm>
          <a:prstGeom prst="rect">
            <a:avLst/>
          </a:prstGeom>
          <a:noFill/>
        </p:spPr>
      </p:pic>
      <p:pic>
        <p:nvPicPr>
          <p:cNvPr id="5130" name="Picture 10" descr="D:\shutterstock_157964597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72200" y="1916832"/>
            <a:ext cx="2056946" cy="1528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Logistiek B2C  </a:t>
            </a:r>
            <a:r>
              <a:rPr lang="nl-NL" sz="2400" dirty="0" smtClean="0">
                <a:latin typeface="Amaranth" panose="02000503050000020004" pitchFamily="50" charset="0"/>
                <a:ea typeface="+mj-ea"/>
                <a:cs typeface="+mj-cs"/>
              </a:rPr>
              <a:t>(maandag avond)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88" y="1844824"/>
            <a:ext cx="7920880" cy="427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Vrije vorm 6"/>
          <p:cNvSpPr/>
          <p:nvPr/>
        </p:nvSpPr>
        <p:spPr>
          <a:xfrm>
            <a:off x="858129" y="3221502"/>
            <a:ext cx="1716259" cy="2011680"/>
          </a:xfrm>
          <a:custGeom>
            <a:avLst/>
            <a:gdLst>
              <a:gd name="connsiteX0" fmla="*/ 0 w 1716259"/>
              <a:gd name="connsiteY0" fmla="*/ 829993 h 2011680"/>
              <a:gd name="connsiteX1" fmla="*/ 1167619 w 1716259"/>
              <a:gd name="connsiteY1" fmla="*/ 2011680 h 2011680"/>
              <a:gd name="connsiteX2" fmla="*/ 1420837 w 1716259"/>
              <a:gd name="connsiteY2" fmla="*/ 1378633 h 2011680"/>
              <a:gd name="connsiteX3" fmla="*/ 1631853 w 1716259"/>
              <a:gd name="connsiteY3" fmla="*/ 858129 h 2011680"/>
              <a:gd name="connsiteX4" fmla="*/ 1716259 w 1716259"/>
              <a:gd name="connsiteY4" fmla="*/ 253218 h 2011680"/>
              <a:gd name="connsiteX5" fmla="*/ 1111348 w 1716259"/>
              <a:gd name="connsiteY5" fmla="*/ 0 h 2011680"/>
              <a:gd name="connsiteX6" fmla="*/ 0 w 1716259"/>
              <a:gd name="connsiteY6" fmla="*/ 829993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6259" h="2011680">
                <a:moveTo>
                  <a:pt x="0" y="829993"/>
                </a:moveTo>
                <a:lnTo>
                  <a:pt x="1167619" y="2011680"/>
                </a:lnTo>
                <a:lnTo>
                  <a:pt x="1420837" y="1378633"/>
                </a:lnTo>
                <a:lnTo>
                  <a:pt x="1631853" y="858129"/>
                </a:lnTo>
                <a:lnTo>
                  <a:pt x="1716259" y="253218"/>
                </a:lnTo>
                <a:lnTo>
                  <a:pt x="1111348" y="0"/>
                </a:lnTo>
                <a:lnTo>
                  <a:pt x="0" y="82999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Vrije vorm 7"/>
          <p:cNvSpPr/>
          <p:nvPr/>
        </p:nvSpPr>
        <p:spPr>
          <a:xfrm>
            <a:off x="2433711" y="3460652"/>
            <a:ext cx="1448972" cy="1659988"/>
          </a:xfrm>
          <a:custGeom>
            <a:avLst/>
            <a:gdLst>
              <a:gd name="connsiteX0" fmla="*/ 182880 w 1448972"/>
              <a:gd name="connsiteY0" fmla="*/ 281354 h 1659988"/>
              <a:gd name="connsiteX1" fmla="*/ 281354 w 1448972"/>
              <a:gd name="connsiteY1" fmla="*/ 492370 h 1659988"/>
              <a:gd name="connsiteX2" fmla="*/ 182880 w 1448972"/>
              <a:gd name="connsiteY2" fmla="*/ 787791 h 1659988"/>
              <a:gd name="connsiteX3" fmla="*/ 0 w 1448972"/>
              <a:gd name="connsiteY3" fmla="*/ 1069145 h 1659988"/>
              <a:gd name="connsiteX4" fmla="*/ 422031 w 1448972"/>
              <a:gd name="connsiteY4" fmla="*/ 1280160 h 1659988"/>
              <a:gd name="connsiteX5" fmla="*/ 773723 w 1448972"/>
              <a:gd name="connsiteY5" fmla="*/ 1322363 h 1659988"/>
              <a:gd name="connsiteX6" fmla="*/ 928467 w 1448972"/>
              <a:gd name="connsiteY6" fmla="*/ 1659988 h 1659988"/>
              <a:gd name="connsiteX7" fmla="*/ 1448972 w 1448972"/>
              <a:gd name="connsiteY7" fmla="*/ 984739 h 1659988"/>
              <a:gd name="connsiteX8" fmla="*/ 1336431 w 1448972"/>
              <a:gd name="connsiteY8" fmla="*/ 28136 h 1659988"/>
              <a:gd name="connsiteX9" fmla="*/ 590843 w 1448972"/>
              <a:gd name="connsiteY9" fmla="*/ 0 h 1659988"/>
              <a:gd name="connsiteX10" fmla="*/ 436098 w 1448972"/>
              <a:gd name="connsiteY10" fmla="*/ 211016 h 1659988"/>
              <a:gd name="connsiteX11" fmla="*/ 267286 w 1448972"/>
              <a:gd name="connsiteY11" fmla="*/ 239151 h 16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8972" h="1659988">
                <a:moveTo>
                  <a:pt x="182880" y="281354"/>
                </a:moveTo>
                <a:lnTo>
                  <a:pt x="281354" y="492370"/>
                </a:lnTo>
                <a:lnTo>
                  <a:pt x="182880" y="787791"/>
                </a:lnTo>
                <a:lnTo>
                  <a:pt x="0" y="1069145"/>
                </a:lnTo>
                <a:lnTo>
                  <a:pt x="422031" y="1280160"/>
                </a:lnTo>
                <a:lnTo>
                  <a:pt x="773723" y="1322363"/>
                </a:lnTo>
                <a:lnTo>
                  <a:pt x="928467" y="1659988"/>
                </a:lnTo>
                <a:lnTo>
                  <a:pt x="1448972" y="984739"/>
                </a:lnTo>
                <a:lnTo>
                  <a:pt x="1336431" y="28136"/>
                </a:lnTo>
                <a:lnTo>
                  <a:pt x="590843" y="0"/>
                </a:lnTo>
                <a:lnTo>
                  <a:pt x="436098" y="211016"/>
                </a:lnTo>
                <a:lnTo>
                  <a:pt x="267286" y="239151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1645920" y="4853354"/>
            <a:ext cx="1885071" cy="1266092"/>
          </a:xfrm>
          <a:custGeom>
            <a:avLst/>
            <a:gdLst>
              <a:gd name="connsiteX0" fmla="*/ 0 w 1885071"/>
              <a:gd name="connsiteY0" fmla="*/ 731520 h 1266092"/>
              <a:gd name="connsiteX1" fmla="*/ 351692 w 1885071"/>
              <a:gd name="connsiteY1" fmla="*/ 506437 h 1266092"/>
              <a:gd name="connsiteX2" fmla="*/ 520505 w 1885071"/>
              <a:gd name="connsiteY2" fmla="*/ 126609 h 1266092"/>
              <a:gd name="connsiteX3" fmla="*/ 872197 w 1885071"/>
              <a:gd name="connsiteY3" fmla="*/ 0 h 1266092"/>
              <a:gd name="connsiteX4" fmla="*/ 1378634 w 1885071"/>
              <a:gd name="connsiteY4" fmla="*/ 28135 h 1266092"/>
              <a:gd name="connsiteX5" fmla="*/ 1575582 w 1885071"/>
              <a:gd name="connsiteY5" fmla="*/ 281354 h 1266092"/>
              <a:gd name="connsiteX6" fmla="*/ 1730326 w 1885071"/>
              <a:gd name="connsiteY6" fmla="*/ 618978 h 1266092"/>
              <a:gd name="connsiteX7" fmla="*/ 1885071 w 1885071"/>
              <a:gd name="connsiteY7" fmla="*/ 745588 h 1266092"/>
              <a:gd name="connsiteX8" fmla="*/ 1744394 w 1885071"/>
              <a:gd name="connsiteY8" fmla="*/ 1237957 h 1266092"/>
              <a:gd name="connsiteX9" fmla="*/ 717452 w 1885071"/>
              <a:gd name="connsiteY9" fmla="*/ 1266092 h 1266092"/>
              <a:gd name="connsiteX10" fmla="*/ 0 w 1885071"/>
              <a:gd name="connsiteY10" fmla="*/ 731520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5071" h="1266092">
                <a:moveTo>
                  <a:pt x="0" y="731520"/>
                </a:moveTo>
                <a:lnTo>
                  <a:pt x="351692" y="506437"/>
                </a:lnTo>
                <a:lnTo>
                  <a:pt x="520505" y="126609"/>
                </a:lnTo>
                <a:lnTo>
                  <a:pt x="872197" y="0"/>
                </a:lnTo>
                <a:lnTo>
                  <a:pt x="1378634" y="28135"/>
                </a:lnTo>
                <a:lnTo>
                  <a:pt x="1575582" y="281354"/>
                </a:lnTo>
                <a:lnTo>
                  <a:pt x="1730326" y="618978"/>
                </a:lnTo>
                <a:lnTo>
                  <a:pt x="1885071" y="745588"/>
                </a:lnTo>
                <a:lnTo>
                  <a:pt x="1744394" y="1237957"/>
                </a:lnTo>
                <a:lnTo>
                  <a:pt x="717452" y="1266092"/>
                </a:lnTo>
                <a:lnTo>
                  <a:pt x="0" y="73152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562708" y="3840480"/>
            <a:ext cx="1477107" cy="2293034"/>
          </a:xfrm>
          <a:custGeom>
            <a:avLst/>
            <a:gdLst>
              <a:gd name="connsiteX0" fmla="*/ 14067 w 1477107"/>
              <a:gd name="connsiteY0" fmla="*/ 0 h 2293034"/>
              <a:gd name="connsiteX1" fmla="*/ 1477107 w 1477107"/>
              <a:gd name="connsiteY1" fmla="*/ 1406769 h 2293034"/>
              <a:gd name="connsiteX2" fmla="*/ 1125415 w 1477107"/>
              <a:gd name="connsiteY2" fmla="*/ 1730326 h 2293034"/>
              <a:gd name="connsiteX3" fmla="*/ 0 w 1477107"/>
              <a:gd name="connsiteY3" fmla="*/ 2293034 h 2293034"/>
              <a:gd name="connsiteX4" fmla="*/ 14067 w 1477107"/>
              <a:gd name="connsiteY4" fmla="*/ 0 h 2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7107" h="2293034">
                <a:moveTo>
                  <a:pt x="14067" y="0"/>
                </a:moveTo>
                <a:lnTo>
                  <a:pt x="1477107" y="1406769"/>
                </a:lnTo>
                <a:lnTo>
                  <a:pt x="1125415" y="1730326"/>
                </a:lnTo>
                <a:lnTo>
                  <a:pt x="0" y="2293034"/>
                </a:lnTo>
                <a:lnTo>
                  <a:pt x="14067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404382" y="5205046"/>
            <a:ext cx="1913206" cy="914400"/>
          </a:xfrm>
          <a:custGeom>
            <a:avLst/>
            <a:gdLst>
              <a:gd name="connsiteX0" fmla="*/ 112541 w 1913206"/>
              <a:gd name="connsiteY0" fmla="*/ 323557 h 914400"/>
              <a:gd name="connsiteX1" fmla="*/ 689316 w 1913206"/>
              <a:gd name="connsiteY1" fmla="*/ 0 h 914400"/>
              <a:gd name="connsiteX2" fmla="*/ 1364566 w 1913206"/>
              <a:gd name="connsiteY2" fmla="*/ 140677 h 914400"/>
              <a:gd name="connsiteX3" fmla="*/ 1871003 w 1913206"/>
              <a:gd name="connsiteY3" fmla="*/ 407963 h 914400"/>
              <a:gd name="connsiteX4" fmla="*/ 1913206 w 1913206"/>
              <a:gd name="connsiteY4" fmla="*/ 858129 h 914400"/>
              <a:gd name="connsiteX5" fmla="*/ 0 w 1913206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3206" h="914400">
                <a:moveTo>
                  <a:pt x="112541" y="323557"/>
                </a:moveTo>
                <a:lnTo>
                  <a:pt x="689316" y="0"/>
                </a:lnTo>
                <a:lnTo>
                  <a:pt x="1364566" y="140677"/>
                </a:lnTo>
                <a:lnTo>
                  <a:pt x="1871003" y="407963"/>
                </a:lnTo>
                <a:lnTo>
                  <a:pt x="1913206" y="858129"/>
                </a:lnTo>
                <a:lnTo>
                  <a:pt x="0" y="91440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 12"/>
          <p:cNvSpPr/>
          <p:nvPr/>
        </p:nvSpPr>
        <p:spPr>
          <a:xfrm>
            <a:off x="3784209" y="3390314"/>
            <a:ext cx="1702191" cy="1266092"/>
          </a:xfrm>
          <a:custGeom>
            <a:avLst/>
            <a:gdLst>
              <a:gd name="connsiteX0" fmla="*/ 0 w 1702191"/>
              <a:gd name="connsiteY0" fmla="*/ 84406 h 1266092"/>
              <a:gd name="connsiteX1" fmla="*/ 858129 w 1702191"/>
              <a:gd name="connsiteY1" fmla="*/ 0 h 1266092"/>
              <a:gd name="connsiteX2" fmla="*/ 1631853 w 1702191"/>
              <a:gd name="connsiteY2" fmla="*/ 337624 h 1266092"/>
              <a:gd name="connsiteX3" fmla="*/ 1702191 w 1702191"/>
              <a:gd name="connsiteY3" fmla="*/ 478301 h 1266092"/>
              <a:gd name="connsiteX4" fmla="*/ 1547446 w 1702191"/>
              <a:gd name="connsiteY4" fmla="*/ 717452 h 1266092"/>
              <a:gd name="connsiteX5" fmla="*/ 1406769 w 1702191"/>
              <a:gd name="connsiteY5" fmla="*/ 914400 h 1266092"/>
              <a:gd name="connsiteX6" fmla="*/ 1463040 w 1702191"/>
              <a:gd name="connsiteY6" fmla="*/ 1195754 h 1266092"/>
              <a:gd name="connsiteX7" fmla="*/ 1420837 w 1702191"/>
              <a:gd name="connsiteY7" fmla="*/ 1266092 h 1266092"/>
              <a:gd name="connsiteX8" fmla="*/ 84406 w 1702191"/>
              <a:gd name="connsiteY8" fmla="*/ 970671 h 1266092"/>
              <a:gd name="connsiteX9" fmla="*/ 0 w 1702191"/>
              <a:gd name="connsiteY9" fmla="*/ 84406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2191" h="1266092">
                <a:moveTo>
                  <a:pt x="0" y="84406"/>
                </a:moveTo>
                <a:lnTo>
                  <a:pt x="858129" y="0"/>
                </a:lnTo>
                <a:lnTo>
                  <a:pt x="1631853" y="337624"/>
                </a:lnTo>
                <a:lnTo>
                  <a:pt x="1702191" y="478301"/>
                </a:lnTo>
                <a:lnTo>
                  <a:pt x="1547446" y="717452"/>
                </a:lnTo>
                <a:lnTo>
                  <a:pt x="1406769" y="914400"/>
                </a:lnTo>
                <a:lnTo>
                  <a:pt x="1463040" y="1195754"/>
                </a:lnTo>
                <a:lnTo>
                  <a:pt x="1420837" y="1266092"/>
                </a:lnTo>
                <a:lnTo>
                  <a:pt x="84406" y="970671"/>
                </a:lnTo>
                <a:lnTo>
                  <a:pt x="0" y="84406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Vrije vorm 14"/>
          <p:cNvSpPr/>
          <p:nvPr/>
        </p:nvSpPr>
        <p:spPr>
          <a:xfrm>
            <a:off x="3362178" y="4375052"/>
            <a:ext cx="1828800" cy="956603"/>
          </a:xfrm>
          <a:custGeom>
            <a:avLst/>
            <a:gdLst>
              <a:gd name="connsiteX0" fmla="*/ 0 w 1828800"/>
              <a:gd name="connsiteY0" fmla="*/ 759656 h 956603"/>
              <a:gd name="connsiteX1" fmla="*/ 70339 w 1828800"/>
              <a:gd name="connsiteY1" fmla="*/ 956603 h 956603"/>
              <a:gd name="connsiteX2" fmla="*/ 773724 w 1828800"/>
              <a:gd name="connsiteY2" fmla="*/ 717453 h 956603"/>
              <a:gd name="connsiteX3" fmla="*/ 1069145 w 1828800"/>
              <a:gd name="connsiteY3" fmla="*/ 844062 h 956603"/>
              <a:gd name="connsiteX4" fmla="*/ 1378634 w 1828800"/>
              <a:gd name="connsiteY4" fmla="*/ 872197 h 956603"/>
              <a:gd name="connsiteX5" fmla="*/ 1491176 w 1828800"/>
              <a:gd name="connsiteY5" fmla="*/ 464234 h 956603"/>
              <a:gd name="connsiteX6" fmla="*/ 1828800 w 1828800"/>
              <a:gd name="connsiteY6" fmla="*/ 267286 h 956603"/>
              <a:gd name="connsiteX7" fmla="*/ 562708 w 1828800"/>
              <a:gd name="connsiteY7" fmla="*/ 0 h 956603"/>
              <a:gd name="connsiteX8" fmla="*/ 0 w 1828800"/>
              <a:gd name="connsiteY8" fmla="*/ 703385 h 95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956603">
                <a:moveTo>
                  <a:pt x="0" y="759656"/>
                </a:moveTo>
                <a:lnTo>
                  <a:pt x="70339" y="956603"/>
                </a:lnTo>
                <a:lnTo>
                  <a:pt x="773724" y="717453"/>
                </a:lnTo>
                <a:lnTo>
                  <a:pt x="1069145" y="844062"/>
                </a:lnTo>
                <a:lnTo>
                  <a:pt x="1378634" y="872197"/>
                </a:lnTo>
                <a:lnTo>
                  <a:pt x="1491176" y="464234"/>
                </a:lnTo>
                <a:lnTo>
                  <a:pt x="1828800" y="267286"/>
                </a:lnTo>
                <a:lnTo>
                  <a:pt x="562708" y="0"/>
                </a:lnTo>
                <a:lnTo>
                  <a:pt x="0" y="70338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Vrije vorm 15"/>
          <p:cNvSpPr/>
          <p:nvPr/>
        </p:nvSpPr>
        <p:spPr>
          <a:xfrm>
            <a:off x="4867422" y="3953022"/>
            <a:ext cx="1786596" cy="1645920"/>
          </a:xfrm>
          <a:custGeom>
            <a:avLst/>
            <a:gdLst>
              <a:gd name="connsiteX0" fmla="*/ 0 w 1786596"/>
              <a:gd name="connsiteY0" fmla="*/ 1378633 h 1645920"/>
              <a:gd name="connsiteX1" fmla="*/ 84406 w 1786596"/>
              <a:gd name="connsiteY1" fmla="*/ 942535 h 1645920"/>
              <a:gd name="connsiteX2" fmla="*/ 590843 w 1786596"/>
              <a:gd name="connsiteY2" fmla="*/ 675249 h 1645920"/>
              <a:gd name="connsiteX3" fmla="*/ 520504 w 1786596"/>
              <a:gd name="connsiteY3" fmla="*/ 351692 h 1645920"/>
              <a:gd name="connsiteX4" fmla="*/ 872196 w 1786596"/>
              <a:gd name="connsiteY4" fmla="*/ 0 h 1645920"/>
              <a:gd name="connsiteX5" fmla="*/ 1786596 w 1786596"/>
              <a:gd name="connsiteY5" fmla="*/ 506436 h 1645920"/>
              <a:gd name="connsiteX6" fmla="*/ 703384 w 1786596"/>
              <a:gd name="connsiteY6" fmla="*/ 1533378 h 1645920"/>
              <a:gd name="connsiteX7" fmla="*/ 422030 w 1786596"/>
              <a:gd name="connsiteY7" fmla="*/ 1645920 h 1645920"/>
              <a:gd name="connsiteX8" fmla="*/ 0 w 1786596"/>
              <a:gd name="connsiteY8" fmla="*/ 1378633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6596" h="1645920">
                <a:moveTo>
                  <a:pt x="0" y="1378633"/>
                </a:moveTo>
                <a:lnTo>
                  <a:pt x="84406" y="942535"/>
                </a:lnTo>
                <a:lnTo>
                  <a:pt x="590843" y="675249"/>
                </a:lnTo>
                <a:lnTo>
                  <a:pt x="520504" y="351692"/>
                </a:lnTo>
                <a:lnTo>
                  <a:pt x="872196" y="0"/>
                </a:lnTo>
                <a:lnTo>
                  <a:pt x="1786596" y="506436"/>
                </a:lnTo>
                <a:lnTo>
                  <a:pt x="703384" y="1533378"/>
                </a:lnTo>
                <a:lnTo>
                  <a:pt x="422030" y="1645920"/>
                </a:lnTo>
                <a:lnTo>
                  <a:pt x="0" y="137863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Vrije vorm 16"/>
          <p:cNvSpPr/>
          <p:nvPr/>
        </p:nvSpPr>
        <p:spPr>
          <a:xfrm>
            <a:off x="5261317" y="4445391"/>
            <a:ext cx="3221501" cy="1702191"/>
          </a:xfrm>
          <a:custGeom>
            <a:avLst/>
            <a:gdLst>
              <a:gd name="connsiteX0" fmla="*/ 0 w 3221501"/>
              <a:gd name="connsiteY0" fmla="*/ 1181686 h 1702191"/>
              <a:gd name="connsiteX1" fmla="*/ 56271 w 3221501"/>
              <a:gd name="connsiteY1" fmla="*/ 1617784 h 1702191"/>
              <a:gd name="connsiteX2" fmla="*/ 3221501 w 3221501"/>
              <a:gd name="connsiteY2" fmla="*/ 1702191 h 1702191"/>
              <a:gd name="connsiteX3" fmla="*/ 3221501 w 3221501"/>
              <a:gd name="connsiteY3" fmla="*/ 1547446 h 1702191"/>
              <a:gd name="connsiteX4" fmla="*/ 1364566 w 3221501"/>
              <a:gd name="connsiteY4" fmla="*/ 0 h 1702191"/>
              <a:gd name="connsiteX5" fmla="*/ 295421 w 3221501"/>
              <a:gd name="connsiteY5" fmla="*/ 1069144 h 1702191"/>
              <a:gd name="connsiteX6" fmla="*/ 42203 w 3221501"/>
              <a:gd name="connsiteY6" fmla="*/ 1139483 h 1702191"/>
              <a:gd name="connsiteX7" fmla="*/ 56271 w 3221501"/>
              <a:gd name="connsiteY7" fmla="*/ 1575581 h 170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501" h="1702191">
                <a:moveTo>
                  <a:pt x="0" y="1181686"/>
                </a:moveTo>
                <a:lnTo>
                  <a:pt x="56271" y="1617784"/>
                </a:lnTo>
                <a:lnTo>
                  <a:pt x="3221501" y="1702191"/>
                </a:lnTo>
                <a:lnTo>
                  <a:pt x="3221501" y="1547446"/>
                </a:lnTo>
                <a:lnTo>
                  <a:pt x="1364566" y="0"/>
                </a:lnTo>
                <a:lnTo>
                  <a:pt x="295421" y="1069144"/>
                </a:lnTo>
                <a:lnTo>
                  <a:pt x="42203" y="1139483"/>
                </a:lnTo>
                <a:lnTo>
                  <a:pt x="56271" y="1575581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Vrije vorm 17"/>
          <p:cNvSpPr/>
          <p:nvPr/>
        </p:nvSpPr>
        <p:spPr>
          <a:xfrm>
            <a:off x="6471138" y="3376246"/>
            <a:ext cx="1997613" cy="2166425"/>
          </a:xfrm>
          <a:custGeom>
            <a:avLst/>
            <a:gdLst>
              <a:gd name="connsiteX0" fmla="*/ 1983545 w 1997613"/>
              <a:gd name="connsiteY0" fmla="*/ 2166425 h 2166425"/>
              <a:gd name="connsiteX1" fmla="*/ 1294228 w 1997613"/>
              <a:gd name="connsiteY1" fmla="*/ 1941342 h 2166425"/>
              <a:gd name="connsiteX2" fmla="*/ 281354 w 1997613"/>
              <a:gd name="connsiteY2" fmla="*/ 1083212 h 2166425"/>
              <a:gd name="connsiteX3" fmla="*/ 0 w 1997613"/>
              <a:gd name="connsiteY3" fmla="*/ 858129 h 2166425"/>
              <a:gd name="connsiteX4" fmla="*/ 998807 w 1997613"/>
              <a:gd name="connsiteY4" fmla="*/ 0 h 2166425"/>
              <a:gd name="connsiteX5" fmla="*/ 1997613 w 1997613"/>
              <a:gd name="connsiteY5" fmla="*/ 815926 h 2166425"/>
              <a:gd name="connsiteX6" fmla="*/ 1983545 w 1997613"/>
              <a:gd name="connsiteY6" fmla="*/ 2110154 h 216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7613" h="2166425">
                <a:moveTo>
                  <a:pt x="1983545" y="2166425"/>
                </a:moveTo>
                <a:lnTo>
                  <a:pt x="1294228" y="1941342"/>
                </a:lnTo>
                <a:lnTo>
                  <a:pt x="281354" y="1083212"/>
                </a:lnTo>
                <a:lnTo>
                  <a:pt x="0" y="858129"/>
                </a:lnTo>
                <a:lnTo>
                  <a:pt x="998807" y="0"/>
                </a:lnTo>
                <a:lnTo>
                  <a:pt x="1997613" y="815926"/>
                </a:lnTo>
                <a:lnTo>
                  <a:pt x="1983545" y="2110154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Vrije vorm 18"/>
          <p:cNvSpPr/>
          <p:nvPr/>
        </p:nvSpPr>
        <p:spPr>
          <a:xfrm>
            <a:off x="7160455" y="1885071"/>
            <a:ext cx="1350499" cy="2180492"/>
          </a:xfrm>
          <a:custGeom>
            <a:avLst/>
            <a:gdLst>
              <a:gd name="connsiteX0" fmla="*/ 1294228 w 1350499"/>
              <a:gd name="connsiteY0" fmla="*/ 2180492 h 2180492"/>
              <a:gd name="connsiteX1" fmla="*/ 1350499 w 1350499"/>
              <a:gd name="connsiteY1" fmla="*/ 0 h 2180492"/>
              <a:gd name="connsiteX2" fmla="*/ 0 w 1350499"/>
              <a:gd name="connsiteY2" fmla="*/ 1125415 h 2180492"/>
              <a:gd name="connsiteX3" fmla="*/ 1294228 w 1350499"/>
              <a:gd name="connsiteY3" fmla="*/ 2180492 h 21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0499" h="2180492">
                <a:moveTo>
                  <a:pt x="1294228" y="2180492"/>
                </a:moveTo>
                <a:lnTo>
                  <a:pt x="1350499" y="0"/>
                </a:lnTo>
                <a:lnTo>
                  <a:pt x="0" y="1125415"/>
                </a:lnTo>
                <a:lnTo>
                  <a:pt x="1294228" y="218049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 19"/>
          <p:cNvSpPr/>
          <p:nvPr/>
        </p:nvSpPr>
        <p:spPr>
          <a:xfrm>
            <a:off x="5683348" y="1856935"/>
            <a:ext cx="2827606" cy="2293034"/>
          </a:xfrm>
          <a:custGeom>
            <a:avLst/>
            <a:gdLst>
              <a:gd name="connsiteX0" fmla="*/ 2827606 w 2827606"/>
              <a:gd name="connsiteY0" fmla="*/ 0 h 2293034"/>
              <a:gd name="connsiteX1" fmla="*/ 2827606 w 2827606"/>
              <a:gd name="connsiteY1" fmla="*/ 0 h 2293034"/>
              <a:gd name="connsiteX2" fmla="*/ 2616590 w 2827606"/>
              <a:gd name="connsiteY2" fmla="*/ 112542 h 2293034"/>
              <a:gd name="connsiteX3" fmla="*/ 1491175 w 2827606"/>
              <a:gd name="connsiteY3" fmla="*/ 1139483 h 2293034"/>
              <a:gd name="connsiteX4" fmla="*/ 1730326 w 2827606"/>
              <a:gd name="connsiteY4" fmla="*/ 1392702 h 2293034"/>
              <a:gd name="connsiteX5" fmla="*/ 717452 w 2827606"/>
              <a:gd name="connsiteY5" fmla="*/ 2293034 h 2293034"/>
              <a:gd name="connsiteX6" fmla="*/ 0 w 2827606"/>
              <a:gd name="connsiteY6" fmla="*/ 1913207 h 2293034"/>
              <a:gd name="connsiteX7" fmla="*/ 225083 w 2827606"/>
              <a:gd name="connsiteY7" fmla="*/ 1477108 h 2293034"/>
              <a:gd name="connsiteX8" fmla="*/ 1378634 w 2827606"/>
              <a:gd name="connsiteY8" fmla="*/ 731520 h 2293034"/>
              <a:gd name="connsiteX9" fmla="*/ 2025747 w 2827606"/>
              <a:gd name="connsiteY9" fmla="*/ 14068 h 2293034"/>
              <a:gd name="connsiteX10" fmla="*/ 2827606 w 2827606"/>
              <a:gd name="connsiteY10" fmla="*/ 0 h 2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27606" h="2293034">
                <a:moveTo>
                  <a:pt x="2827606" y="0"/>
                </a:moveTo>
                <a:lnTo>
                  <a:pt x="2827606" y="0"/>
                </a:lnTo>
                <a:lnTo>
                  <a:pt x="2616590" y="112542"/>
                </a:lnTo>
                <a:lnTo>
                  <a:pt x="1491175" y="1139483"/>
                </a:lnTo>
                <a:lnTo>
                  <a:pt x="1730326" y="1392702"/>
                </a:lnTo>
                <a:lnTo>
                  <a:pt x="717452" y="2293034"/>
                </a:lnTo>
                <a:lnTo>
                  <a:pt x="0" y="1913207"/>
                </a:lnTo>
                <a:lnTo>
                  <a:pt x="225083" y="1477108"/>
                </a:lnTo>
                <a:lnTo>
                  <a:pt x="1378634" y="731520"/>
                </a:lnTo>
                <a:lnTo>
                  <a:pt x="2025747" y="14068"/>
                </a:lnTo>
                <a:lnTo>
                  <a:pt x="2827606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Vrije vorm 20"/>
          <p:cNvSpPr/>
          <p:nvPr/>
        </p:nvSpPr>
        <p:spPr>
          <a:xfrm>
            <a:off x="5205046" y="1856935"/>
            <a:ext cx="2504049" cy="1406770"/>
          </a:xfrm>
          <a:custGeom>
            <a:avLst/>
            <a:gdLst>
              <a:gd name="connsiteX0" fmla="*/ 731520 w 2504049"/>
              <a:gd name="connsiteY0" fmla="*/ 1364567 h 1406770"/>
              <a:gd name="connsiteX1" fmla="*/ 225083 w 2504049"/>
              <a:gd name="connsiteY1" fmla="*/ 1266093 h 1406770"/>
              <a:gd name="connsiteX2" fmla="*/ 0 w 2504049"/>
              <a:gd name="connsiteY2" fmla="*/ 942536 h 1406770"/>
              <a:gd name="connsiteX3" fmla="*/ 689317 w 2504049"/>
              <a:gd name="connsiteY3" fmla="*/ 0 h 1406770"/>
              <a:gd name="connsiteX4" fmla="*/ 1012874 w 2504049"/>
              <a:gd name="connsiteY4" fmla="*/ 42203 h 1406770"/>
              <a:gd name="connsiteX5" fmla="*/ 2504049 w 2504049"/>
              <a:gd name="connsiteY5" fmla="*/ 28136 h 1406770"/>
              <a:gd name="connsiteX6" fmla="*/ 1730326 w 2504049"/>
              <a:gd name="connsiteY6" fmla="*/ 787791 h 1406770"/>
              <a:gd name="connsiteX7" fmla="*/ 703385 w 2504049"/>
              <a:gd name="connsiteY7" fmla="*/ 1406770 h 140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049" h="1406770">
                <a:moveTo>
                  <a:pt x="731520" y="1364567"/>
                </a:moveTo>
                <a:lnTo>
                  <a:pt x="225083" y="1266093"/>
                </a:lnTo>
                <a:lnTo>
                  <a:pt x="0" y="942536"/>
                </a:lnTo>
                <a:lnTo>
                  <a:pt x="689317" y="0"/>
                </a:lnTo>
                <a:lnTo>
                  <a:pt x="1012874" y="42203"/>
                </a:lnTo>
                <a:lnTo>
                  <a:pt x="2504049" y="28136"/>
                </a:lnTo>
                <a:lnTo>
                  <a:pt x="1730326" y="787791"/>
                </a:lnTo>
                <a:lnTo>
                  <a:pt x="703385" y="140677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Vrije vorm 21"/>
          <p:cNvSpPr/>
          <p:nvPr/>
        </p:nvSpPr>
        <p:spPr>
          <a:xfrm>
            <a:off x="3868615" y="1856935"/>
            <a:ext cx="1941342" cy="942536"/>
          </a:xfrm>
          <a:custGeom>
            <a:avLst/>
            <a:gdLst>
              <a:gd name="connsiteX0" fmla="*/ 1941342 w 1941342"/>
              <a:gd name="connsiteY0" fmla="*/ 0 h 942536"/>
              <a:gd name="connsiteX1" fmla="*/ 1336431 w 1941342"/>
              <a:gd name="connsiteY1" fmla="*/ 872197 h 942536"/>
              <a:gd name="connsiteX2" fmla="*/ 717453 w 1941342"/>
              <a:gd name="connsiteY2" fmla="*/ 689317 h 942536"/>
              <a:gd name="connsiteX3" fmla="*/ 548640 w 1941342"/>
              <a:gd name="connsiteY3" fmla="*/ 618979 h 942536"/>
              <a:gd name="connsiteX4" fmla="*/ 56271 w 1941342"/>
              <a:gd name="connsiteY4" fmla="*/ 942536 h 942536"/>
              <a:gd name="connsiteX5" fmla="*/ 0 w 1941342"/>
              <a:gd name="connsiteY5" fmla="*/ 28136 h 942536"/>
              <a:gd name="connsiteX6" fmla="*/ 1941342 w 1941342"/>
              <a:gd name="connsiteY6" fmla="*/ 0 h 9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342" h="942536">
                <a:moveTo>
                  <a:pt x="1941342" y="0"/>
                </a:moveTo>
                <a:lnTo>
                  <a:pt x="1336431" y="872197"/>
                </a:lnTo>
                <a:lnTo>
                  <a:pt x="717453" y="689317"/>
                </a:lnTo>
                <a:lnTo>
                  <a:pt x="548640" y="618979"/>
                </a:lnTo>
                <a:lnTo>
                  <a:pt x="56271" y="942536"/>
                </a:lnTo>
                <a:lnTo>
                  <a:pt x="0" y="28136"/>
                </a:lnTo>
                <a:lnTo>
                  <a:pt x="1941342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Vrije vorm 22"/>
          <p:cNvSpPr/>
          <p:nvPr/>
        </p:nvSpPr>
        <p:spPr>
          <a:xfrm>
            <a:off x="2208628" y="1871003"/>
            <a:ext cx="1716258" cy="1153551"/>
          </a:xfrm>
          <a:custGeom>
            <a:avLst/>
            <a:gdLst>
              <a:gd name="connsiteX0" fmla="*/ 0 w 1716258"/>
              <a:gd name="connsiteY0" fmla="*/ 422031 h 1153551"/>
              <a:gd name="connsiteX1" fmla="*/ 0 w 1716258"/>
              <a:gd name="connsiteY1" fmla="*/ 422031 h 1153551"/>
              <a:gd name="connsiteX2" fmla="*/ 126609 w 1716258"/>
              <a:gd name="connsiteY2" fmla="*/ 393895 h 1153551"/>
              <a:gd name="connsiteX3" fmla="*/ 647114 w 1716258"/>
              <a:gd name="connsiteY3" fmla="*/ 0 h 1153551"/>
              <a:gd name="connsiteX4" fmla="*/ 1688123 w 1716258"/>
              <a:gd name="connsiteY4" fmla="*/ 28135 h 1153551"/>
              <a:gd name="connsiteX5" fmla="*/ 1716258 w 1716258"/>
              <a:gd name="connsiteY5" fmla="*/ 900332 h 1153551"/>
              <a:gd name="connsiteX6" fmla="*/ 1434904 w 1716258"/>
              <a:gd name="connsiteY6" fmla="*/ 1026942 h 1153551"/>
              <a:gd name="connsiteX7" fmla="*/ 1294227 w 1716258"/>
              <a:gd name="connsiteY7" fmla="*/ 1153551 h 1153551"/>
              <a:gd name="connsiteX8" fmla="*/ 717452 w 1716258"/>
              <a:gd name="connsiteY8" fmla="*/ 942535 h 1153551"/>
              <a:gd name="connsiteX9" fmla="*/ 70338 w 1716258"/>
              <a:gd name="connsiteY9" fmla="*/ 436099 h 115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6258" h="1153551">
                <a:moveTo>
                  <a:pt x="0" y="422031"/>
                </a:moveTo>
                <a:lnTo>
                  <a:pt x="0" y="422031"/>
                </a:lnTo>
                <a:lnTo>
                  <a:pt x="126609" y="393895"/>
                </a:lnTo>
                <a:lnTo>
                  <a:pt x="647114" y="0"/>
                </a:lnTo>
                <a:lnTo>
                  <a:pt x="1688123" y="28135"/>
                </a:lnTo>
                <a:lnTo>
                  <a:pt x="1716258" y="900332"/>
                </a:lnTo>
                <a:lnTo>
                  <a:pt x="1434904" y="1026942"/>
                </a:lnTo>
                <a:lnTo>
                  <a:pt x="1294227" y="1153551"/>
                </a:lnTo>
                <a:lnTo>
                  <a:pt x="717452" y="942535"/>
                </a:lnTo>
                <a:lnTo>
                  <a:pt x="70338" y="436099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Logistiek B2C  </a:t>
            </a:r>
            <a:r>
              <a:rPr lang="nl-NL" sz="2400" dirty="0" smtClean="0">
                <a:latin typeface="Amaranth" panose="02000503050000020004" pitchFamily="50" charset="0"/>
                <a:ea typeface="+mj-ea"/>
                <a:cs typeface="+mj-cs"/>
              </a:rPr>
              <a:t>(maandag avond)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6"/>
          <p:cNvSpPr/>
          <p:nvPr/>
        </p:nvSpPr>
        <p:spPr>
          <a:xfrm>
            <a:off x="858129" y="3221502"/>
            <a:ext cx="1716259" cy="2011680"/>
          </a:xfrm>
          <a:custGeom>
            <a:avLst/>
            <a:gdLst>
              <a:gd name="connsiteX0" fmla="*/ 0 w 1716259"/>
              <a:gd name="connsiteY0" fmla="*/ 829993 h 2011680"/>
              <a:gd name="connsiteX1" fmla="*/ 1167619 w 1716259"/>
              <a:gd name="connsiteY1" fmla="*/ 2011680 h 2011680"/>
              <a:gd name="connsiteX2" fmla="*/ 1420837 w 1716259"/>
              <a:gd name="connsiteY2" fmla="*/ 1378633 h 2011680"/>
              <a:gd name="connsiteX3" fmla="*/ 1631853 w 1716259"/>
              <a:gd name="connsiteY3" fmla="*/ 858129 h 2011680"/>
              <a:gd name="connsiteX4" fmla="*/ 1716259 w 1716259"/>
              <a:gd name="connsiteY4" fmla="*/ 253218 h 2011680"/>
              <a:gd name="connsiteX5" fmla="*/ 1111348 w 1716259"/>
              <a:gd name="connsiteY5" fmla="*/ 0 h 2011680"/>
              <a:gd name="connsiteX6" fmla="*/ 0 w 1716259"/>
              <a:gd name="connsiteY6" fmla="*/ 829993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6259" h="2011680">
                <a:moveTo>
                  <a:pt x="0" y="829993"/>
                </a:moveTo>
                <a:lnTo>
                  <a:pt x="1167619" y="2011680"/>
                </a:lnTo>
                <a:lnTo>
                  <a:pt x="1420837" y="1378633"/>
                </a:lnTo>
                <a:lnTo>
                  <a:pt x="1631853" y="858129"/>
                </a:lnTo>
                <a:lnTo>
                  <a:pt x="1716259" y="253218"/>
                </a:lnTo>
                <a:lnTo>
                  <a:pt x="1111348" y="0"/>
                </a:lnTo>
                <a:lnTo>
                  <a:pt x="0" y="82999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772530"/>
            <a:ext cx="8010525" cy="446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Vrije vorm 23"/>
          <p:cNvSpPr/>
          <p:nvPr/>
        </p:nvSpPr>
        <p:spPr>
          <a:xfrm>
            <a:off x="548640" y="2504049"/>
            <a:ext cx="6977575" cy="3713871"/>
          </a:xfrm>
          <a:custGeom>
            <a:avLst/>
            <a:gdLst>
              <a:gd name="connsiteX0" fmla="*/ 3629465 w 6977575"/>
              <a:gd name="connsiteY0" fmla="*/ 3699803 h 3713871"/>
              <a:gd name="connsiteX1" fmla="*/ 3629465 w 6977575"/>
              <a:gd name="connsiteY1" fmla="*/ 3699803 h 3713871"/>
              <a:gd name="connsiteX2" fmla="*/ 3108960 w 6977575"/>
              <a:gd name="connsiteY2" fmla="*/ 3305908 h 3713871"/>
              <a:gd name="connsiteX3" fmla="*/ 3995225 w 6977575"/>
              <a:gd name="connsiteY3" fmla="*/ 1983545 h 3713871"/>
              <a:gd name="connsiteX4" fmla="*/ 2954215 w 6977575"/>
              <a:gd name="connsiteY4" fmla="*/ 1533379 h 3713871"/>
              <a:gd name="connsiteX5" fmla="*/ 2630658 w 6977575"/>
              <a:gd name="connsiteY5" fmla="*/ 2208628 h 3713871"/>
              <a:gd name="connsiteX6" fmla="*/ 2855742 w 6977575"/>
              <a:gd name="connsiteY6" fmla="*/ 2433711 h 3713871"/>
              <a:gd name="connsiteX7" fmla="*/ 2532185 w 6977575"/>
              <a:gd name="connsiteY7" fmla="*/ 2926080 h 3713871"/>
              <a:gd name="connsiteX8" fmla="*/ 1041009 w 6977575"/>
              <a:gd name="connsiteY8" fmla="*/ 1983545 h 3713871"/>
              <a:gd name="connsiteX9" fmla="*/ 1012874 w 6977575"/>
              <a:gd name="connsiteY9" fmla="*/ 1659988 h 3713871"/>
              <a:gd name="connsiteX10" fmla="*/ 0 w 6977575"/>
              <a:gd name="connsiteY10" fmla="*/ 942536 h 3713871"/>
              <a:gd name="connsiteX11" fmla="*/ 1139483 w 6977575"/>
              <a:gd name="connsiteY11" fmla="*/ 0 h 3713871"/>
              <a:gd name="connsiteX12" fmla="*/ 1786597 w 6977575"/>
              <a:gd name="connsiteY12" fmla="*/ 182880 h 3713871"/>
              <a:gd name="connsiteX13" fmla="*/ 1505243 w 6977575"/>
              <a:gd name="connsiteY13" fmla="*/ 801859 h 3713871"/>
              <a:gd name="connsiteX14" fmla="*/ 2616591 w 6977575"/>
              <a:gd name="connsiteY14" fmla="*/ 1322363 h 3713871"/>
              <a:gd name="connsiteX15" fmla="*/ 2813538 w 6977575"/>
              <a:gd name="connsiteY15" fmla="*/ 914400 h 3713871"/>
              <a:gd name="connsiteX16" fmla="*/ 3643532 w 6977575"/>
              <a:gd name="connsiteY16" fmla="*/ 1209822 h 3713871"/>
              <a:gd name="connsiteX17" fmla="*/ 4304714 w 6977575"/>
              <a:gd name="connsiteY17" fmla="*/ 633046 h 3713871"/>
              <a:gd name="connsiteX18" fmla="*/ 4051495 w 6977575"/>
              <a:gd name="connsiteY18" fmla="*/ 393896 h 3713871"/>
              <a:gd name="connsiteX19" fmla="*/ 4389120 w 6977575"/>
              <a:gd name="connsiteY19" fmla="*/ 84406 h 3713871"/>
              <a:gd name="connsiteX20" fmla="*/ 5176911 w 6977575"/>
              <a:gd name="connsiteY20" fmla="*/ 422031 h 3713871"/>
              <a:gd name="connsiteX21" fmla="*/ 5725551 w 6977575"/>
              <a:gd name="connsiteY21" fmla="*/ 942536 h 3713871"/>
              <a:gd name="connsiteX22" fmla="*/ 6977575 w 6977575"/>
              <a:gd name="connsiteY22" fmla="*/ 942536 h 3713871"/>
              <a:gd name="connsiteX23" fmla="*/ 6865034 w 6977575"/>
              <a:gd name="connsiteY23" fmla="*/ 1617785 h 3713871"/>
              <a:gd name="connsiteX24" fmla="*/ 6541477 w 6977575"/>
              <a:gd name="connsiteY24" fmla="*/ 2700997 h 3713871"/>
              <a:gd name="connsiteX25" fmla="*/ 5190978 w 6977575"/>
              <a:gd name="connsiteY25" fmla="*/ 2377440 h 3713871"/>
              <a:gd name="connsiteX26" fmla="*/ 5008098 w 6977575"/>
              <a:gd name="connsiteY26" fmla="*/ 2841674 h 3713871"/>
              <a:gd name="connsiteX27" fmla="*/ 5894363 w 6977575"/>
              <a:gd name="connsiteY27" fmla="*/ 3319976 h 3713871"/>
              <a:gd name="connsiteX28" fmla="*/ 5711483 w 6977575"/>
              <a:gd name="connsiteY28" fmla="*/ 3713871 h 371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977575" h="3713871">
                <a:moveTo>
                  <a:pt x="3629465" y="3699803"/>
                </a:moveTo>
                <a:lnTo>
                  <a:pt x="3629465" y="3699803"/>
                </a:lnTo>
                <a:lnTo>
                  <a:pt x="3108960" y="3305908"/>
                </a:lnTo>
                <a:lnTo>
                  <a:pt x="3995225" y="1983545"/>
                </a:lnTo>
                <a:lnTo>
                  <a:pt x="2954215" y="1533379"/>
                </a:lnTo>
                <a:lnTo>
                  <a:pt x="2630658" y="2208628"/>
                </a:lnTo>
                <a:lnTo>
                  <a:pt x="2855742" y="2433711"/>
                </a:lnTo>
                <a:lnTo>
                  <a:pt x="2532185" y="2926080"/>
                </a:lnTo>
                <a:lnTo>
                  <a:pt x="1041009" y="1983545"/>
                </a:lnTo>
                <a:lnTo>
                  <a:pt x="1012874" y="1659988"/>
                </a:lnTo>
                <a:lnTo>
                  <a:pt x="0" y="942536"/>
                </a:lnTo>
                <a:lnTo>
                  <a:pt x="1139483" y="0"/>
                </a:lnTo>
                <a:lnTo>
                  <a:pt x="1786597" y="182880"/>
                </a:lnTo>
                <a:lnTo>
                  <a:pt x="1505243" y="801859"/>
                </a:lnTo>
                <a:lnTo>
                  <a:pt x="2616591" y="1322363"/>
                </a:lnTo>
                <a:lnTo>
                  <a:pt x="2813538" y="914400"/>
                </a:lnTo>
                <a:lnTo>
                  <a:pt x="3643532" y="1209822"/>
                </a:lnTo>
                <a:lnTo>
                  <a:pt x="4304714" y="633046"/>
                </a:lnTo>
                <a:lnTo>
                  <a:pt x="4051495" y="393896"/>
                </a:lnTo>
                <a:lnTo>
                  <a:pt x="4389120" y="84406"/>
                </a:lnTo>
                <a:lnTo>
                  <a:pt x="5176911" y="422031"/>
                </a:lnTo>
                <a:lnTo>
                  <a:pt x="5725551" y="942536"/>
                </a:lnTo>
                <a:lnTo>
                  <a:pt x="6977575" y="942536"/>
                </a:lnTo>
                <a:lnTo>
                  <a:pt x="6865034" y="1617785"/>
                </a:lnTo>
                <a:lnTo>
                  <a:pt x="6541477" y="2700997"/>
                </a:lnTo>
                <a:lnTo>
                  <a:pt x="5190978" y="2377440"/>
                </a:lnTo>
                <a:lnTo>
                  <a:pt x="5008098" y="2841674"/>
                </a:lnTo>
                <a:lnTo>
                  <a:pt x="5894363" y="3319976"/>
                </a:lnTo>
                <a:lnTo>
                  <a:pt x="5711483" y="3713871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al 24"/>
          <p:cNvSpPr>
            <a:spLocks noChangeAspect="1"/>
          </p:cNvSpPr>
          <p:nvPr/>
        </p:nvSpPr>
        <p:spPr>
          <a:xfrm>
            <a:off x="1979728" y="4653153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Ovaal 25"/>
          <p:cNvSpPr>
            <a:spLocks noChangeAspect="1"/>
          </p:cNvSpPr>
          <p:nvPr/>
        </p:nvSpPr>
        <p:spPr>
          <a:xfrm>
            <a:off x="819600" y="3573016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Ovaal 26"/>
          <p:cNvSpPr>
            <a:spLocks noChangeAspect="1"/>
          </p:cNvSpPr>
          <p:nvPr/>
        </p:nvSpPr>
        <p:spPr>
          <a:xfrm>
            <a:off x="2132128" y="3284984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Ovaal 27"/>
          <p:cNvSpPr>
            <a:spLocks noChangeAspect="1"/>
          </p:cNvSpPr>
          <p:nvPr/>
        </p:nvSpPr>
        <p:spPr>
          <a:xfrm>
            <a:off x="2835824" y="3645024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Ovaal 28"/>
          <p:cNvSpPr>
            <a:spLocks noChangeAspect="1"/>
          </p:cNvSpPr>
          <p:nvPr/>
        </p:nvSpPr>
        <p:spPr>
          <a:xfrm>
            <a:off x="4283968" y="4365104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Ovaal 29"/>
          <p:cNvSpPr>
            <a:spLocks noChangeAspect="1"/>
          </p:cNvSpPr>
          <p:nvPr/>
        </p:nvSpPr>
        <p:spPr>
          <a:xfrm>
            <a:off x="3699920" y="3501008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1" name="Ovaal 30"/>
          <p:cNvSpPr>
            <a:spLocks noChangeAspect="1"/>
          </p:cNvSpPr>
          <p:nvPr/>
        </p:nvSpPr>
        <p:spPr>
          <a:xfrm>
            <a:off x="4572000" y="2708920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Ovaal 31"/>
          <p:cNvSpPr>
            <a:spLocks noChangeAspect="1"/>
          </p:cNvSpPr>
          <p:nvPr/>
        </p:nvSpPr>
        <p:spPr>
          <a:xfrm>
            <a:off x="5868144" y="3140968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Ovaal 32"/>
          <p:cNvSpPr>
            <a:spLocks noChangeAspect="1"/>
          </p:cNvSpPr>
          <p:nvPr/>
        </p:nvSpPr>
        <p:spPr>
          <a:xfrm>
            <a:off x="6372200" y="5733256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4" name="Ovaal 33"/>
          <p:cNvSpPr>
            <a:spLocks noChangeAspect="1"/>
          </p:cNvSpPr>
          <p:nvPr/>
        </p:nvSpPr>
        <p:spPr>
          <a:xfrm>
            <a:off x="5500120" y="5013176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Ovaal 34"/>
          <p:cNvSpPr>
            <a:spLocks noChangeAspect="1"/>
          </p:cNvSpPr>
          <p:nvPr/>
        </p:nvSpPr>
        <p:spPr>
          <a:xfrm>
            <a:off x="6364216" y="4869160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Ovaal 35"/>
          <p:cNvSpPr>
            <a:spLocks noChangeAspect="1"/>
          </p:cNvSpPr>
          <p:nvPr/>
        </p:nvSpPr>
        <p:spPr>
          <a:xfrm>
            <a:off x="7236296" y="4077072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7" name="Ovaal 36"/>
          <p:cNvSpPr>
            <a:spLocks noChangeAspect="1"/>
          </p:cNvSpPr>
          <p:nvPr/>
        </p:nvSpPr>
        <p:spPr>
          <a:xfrm>
            <a:off x="6876256" y="3573016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Ovaal 37"/>
          <p:cNvSpPr>
            <a:spLocks noChangeAspect="1"/>
          </p:cNvSpPr>
          <p:nvPr/>
        </p:nvSpPr>
        <p:spPr>
          <a:xfrm>
            <a:off x="3779912" y="5301208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Ovaal 38"/>
          <p:cNvSpPr>
            <a:spLocks noChangeAspect="1"/>
          </p:cNvSpPr>
          <p:nvPr/>
        </p:nvSpPr>
        <p:spPr>
          <a:xfrm>
            <a:off x="3419872" y="4797152"/>
            <a:ext cx="22400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Participatie model voor de boer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5" y="2290933"/>
            <a:ext cx="782156" cy="792087"/>
          </a:xfrm>
          <a:prstGeom prst="rect">
            <a:avLst/>
          </a:prstGeom>
          <a:noFill/>
        </p:spPr>
      </p:pic>
      <p:pic>
        <p:nvPicPr>
          <p:cNvPr id="21" name="Picture 8" descr="D:\shutterstock_3446816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534" y="2424216"/>
            <a:ext cx="930492" cy="592141"/>
          </a:xfrm>
          <a:prstGeom prst="rect">
            <a:avLst/>
          </a:prstGeom>
          <a:noFill/>
        </p:spPr>
      </p:pic>
      <p:pic>
        <p:nvPicPr>
          <p:cNvPr id="27" name="Picture 5" descr="D:\shutterstock_99723599 (1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5750" y="3371052"/>
            <a:ext cx="417340" cy="757333"/>
          </a:xfrm>
          <a:prstGeom prst="rect">
            <a:avLst/>
          </a:prstGeom>
          <a:noFill/>
        </p:spPr>
      </p:pic>
      <p:pic>
        <p:nvPicPr>
          <p:cNvPr id="28" name="Picture 6" descr="D:\shutterstock_13168418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5750" y="4307156"/>
            <a:ext cx="530964" cy="530964"/>
          </a:xfrm>
          <a:prstGeom prst="rect">
            <a:avLst/>
          </a:prstGeom>
          <a:noFill/>
        </p:spPr>
      </p:pic>
      <p:pic>
        <p:nvPicPr>
          <p:cNvPr id="29" name="Picture 3" descr="D:\shutterstock_5744847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77758" y="5099244"/>
            <a:ext cx="998098" cy="663629"/>
          </a:xfrm>
          <a:prstGeom prst="rect">
            <a:avLst/>
          </a:prstGeom>
          <a:noFill/>
        </p:spPr>
      </p:pic>
      <p:sp>
        <p:nvSpPr>
          <p:cNvPr id="30" name="Tekstvak 29"/>
          <p:cNvSpPr txBox="1"/>
          <p:nvPr/>
        </p:nvSpPr>
        <p:spPr>
          <a:xfrm>
            <a:off x="827584" y="16288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boer</a:t>
            </a:r>
            <a:endParaRPr lang="nl-NL" sz="2400" dirty="0"/>
          </a:p>
        </p:txBody>
      </p:sp>
      <p:sp>
        <p:nvSpPr>
          <p:cNvPr id="31" name="Afgeronde rechthoek 30"/>
          <p:cNvSpPr/>
          <p:nvPr/>
        </p:nvSpPr>
        <p:spPr>
          <a:xfrm>
            <a:off x="683568" y="2090465"/>
            <a:ext cx="2304256" cy="3888432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9612" y="2594521"/>
            <a:ext cx="1212468" cy="2520280"/>
          </a:xfrm>
          <a:prstGeom prst="rect">
            <a:avLst/>
          </a:prstGeom>
        </p:spPr>
      </p:pic>
      <p:pic>
        <p:nvPicPr>
          <p:cNvPr id="33" name="Picture 2" descr="D:\Artboard 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3824" y="2810545"/>
            <a:ext cx="980072" cy="1739628"/>
          </a:xfrm>
          <a:prstGeom prst="rect">
            <a:avLst/>
          </a:prstGeom>
          <a:noFill/>
        </p:spPr>
      </p:pic>
      <p:sp>
        <p:nvSpPr>
          <p:cNvPr id="34" name="PIJL-RECHTS 33"/>
          <p:cNvSpPr/>
          <p:nvPr/>
        </p:nvSpPr>
        <p:spPr>
          <a:xfrm>
            <a:off x="3203848" y="3314601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PIJL-RECHTS 34"/>
          <p:cNvSpPr/>
          <p:nvPr/>
        </p:nvSpPr>
        <p:spPr>
          <a:xfrm rot="5400000">
            <a:off x="915328" y="5847468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6" name="Picture 2" descr="http://www.growcenter-noord.nl/images/doos-aarde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44208" y="2996952"/>
            <a:ext cx="1440160" cy="1440160"/>
          </a:xfrm>
          <a:prstGeom prst="rect">
            <a:avLst/>
          </a:prstGeom>
          <a:noFill/>
        </p:spPr>
      </p:pic>
      <p:sp>
        <p:nvSpPr>
          <p:cNvPr id="37" name="PIJL-RECHTS 36"/>
          <p:cNvSpPr/>
          <p:nvPr/>
        </p:nvSpPr>
        <p:spPr>
          <a:xfrm>
            <a:off x="5724128" y="3284984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9056" y="4252590"/>
            <a:ext cx="1224136" cy="63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41652" y="3313120"/>
            <a:ext cx="702896" cy="69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3516" y="5085184"/>
            <a:ext cx="1395580" cy="63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Participatie model voor de boer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/>
          <p:cNvSpPr txBox="1"/>
          <p:nvPr/>
        </p:nvSpPr>
        <p:spPr>
          <a:xfrm>
            <a:off x="827584" y="16288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boer</a:t>
            </a:r>
            <a:endParaRPr lang="nl-NL" sz="2400" dirty="0"/>
          </a:p>
        </p:txBody>
      </p:sp>
      <p:sp>
        <p:nvSpPr>
          <p:cNvPr id="31" name="Afgeronde rechthoek 30"/>
          <p:cNvSpPr/>
          <p:nvPr/>
        </p:nvSpPr>
        <p:spPr>
          <a:xfrm>
            <a:off x="683568" y="2090465"/>
            <a:ext cx="3456384" cy="3888432"/>
          </a:xfrm>
          <a:prstGeom prst="roundRect">
            <a:avLst>
              <a:gd name="adj" fmla="val 5419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5" y="2290933"/>
            <a:ext cx="782156" cy="792087"/>
          </a:xfrm>
          <a:prstGeom prst="rect">
            <a:avLst/>
          </a:prstGeom>
          <a:noFill/>
        </p:spPr>
      </p:pic>
      <p:sp>
        <p:nvSpPr>
          <p:cNvPr id="39" name="Tekstvak 38"/>
          <p:cNvSpPr txBox="1"/>
          <p:nvPr/>
        </p:nvSpPr>
        <p:spPr>
          <a:xfrm>
            <a:off x="899592" y="3284984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NL" sz="2400" dirty="0" smtClean="0"/>
              <a:t>  goede prijs</a:t>
            </a:r>
          </a:p>
          <a:p>
            <a:pPr>
              <a:buFontTx/>
              <a:buChar char="-"/>
            </a:pPr>
            <a:r>
              <a:rPr lang="nl-NL" sz="2400" dirty="0" smtClean="0"/>
              <a:t>  zelf de regie</a:t>
            </a:r>
          </a:p>
          <a:p>
            <a:pPr>
              <a:buFontTx/>
              <a:buChar char="-"/>
            </a:pPr>
            <a:r>
              <a:rPr lang="nl-NL" sz="2400" dirty="0" smtClean="0"/>
              <a:t>  ingroeien op model</a:t>
            </a:r>
          </a:p>
          <a:p>
            <a:pPr>
              <a:buFontTx/>
              <a:buChar char="-"/>
            </a:pPr>
            <a:r>
              <a:rPr lang="nl-NL" sz="2400" dirty="0" smtClean="0"/>
              <a:t>  participatie</a:t>
            </a:r>
          </a:p>
          <a:p>
            <a:pPr>
              <a:buFontTx/>
              <a:buChar char="-"/>
            </a:pPr>
            <a:endParaRPr lang="nl-NL" sz="2400" dirty="0"/>
          </a:p>
        </p:txBody>
      </p:sp>
      <p:sp>
        <p:nvSpPr>
          <p:cNvPr id="40" name="PIJL-RECHTS 39"/>
          <p:cNvSpPr/>
          <p:nvPr/>
        </p:nvSpPr>
        <p:spPr>
          <a:xfrm>
            <a:off x="4572000" y="3314601"/>
            <a:ext cx="576064" cy="10081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2" name="Picture 8" descr="D:\shutterstock_3446816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3982" y="2276872"/>
            <a:ext cx="1496260" cy="952181"/>
          </a:xfrm>
          <a:prstGeom prst="rect">
            <a:avLst/>
          </a:prstGeom>
          <a:noFill/>
        </p:spPr>
      </p:pic>
      <p:graphicFrame>
        <p:nvGraphicFramePr>
          <p:cNvPr id="43" name="Grafiek 42"/>
          <p:cNvGraphicFramePr/>
          <p:nvPr/>
        </p:nvGraphicFramePr>
        <p:xfrm>
          <a:off x="5556448" y="2923236"/>
          <a:ext cx="2615952" cy="2320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4" name="Gebogen PIJL-OMHOOG 43"/>
          <p:cNvSpPr/>
          <p:nvPr/>
        </p:nvSpPr>
        <p:spPr>
          <a:xfrm rot="16200000" flipH="1">
            <a:off x="5328084" y="4185084"/>
            <a:ext cx="648072" cy="2592288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/>
          <p:cNvSpPr txBox="1"/>
          <p:nvPr/>
        </p:nvSpPr>
        <p:spPr>
          <a:xfrm>
            <a:off x="5652120" y="162880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volume mix</a:t>
            </a:r>
            <a:endParaRPr lang="nl-NL" sz="2400" dirty="0"/>
          </a:p>
        </p:txBody>
      </p:sp>
      <p:sp>
        <p:nvSpPr>
          <p:cNvPr id="46" name="Tekstvak 45"/>
          <p:cNvSpPr txBox="1"/>
          <p:nvPr/>
        </p:nvSpPr>
        <p:spPr>
          <a:xfrm>
            <a:off x="4788024" y="505556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‘dividend’</a:t>
            </a:r>
            <a:endParaRPr lang="nl-NL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Graphic spid="43" grpId="0">
        <p:bldAsOne/>
      </p:bldGraphic>
      <p:bldP spid="44" grpId="0" animBg="1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ttp://www.nieuwsbladtransport.nl/Portals/0/wosimages/NIEUW/ROAD/varkenstransportpunt.jpg?width=800&amp;height=450&amp;copymetadata=true&amp;scale=both&amp;mode=crop&amp;anchor=middlecen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420872" cy="6983408"/>
          </a:xfrm>
          <a:prstGeom prst="rect">
            <a:avLst/>
          </a:prstGeom>
          <a:noFill/>
        </p:spPr>
      </p:pic>
      <p:sp>
        <p:nvSpPr>
          <p:cNvPr id="27654" name="AutoShape 6" descr="http://imgserv9.tcdn.nl/v1/pljXBi1yf8-igmnB7xc_d80tcvM=/704x398/smart/http:/metronieuws.tcdn.nl/field/image/d9b33ac158695215c89c33c9294f5e34-1427568977.jpg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6619875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556956" y="332656"/>
            <a:ext cx="5167172" cy="936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 smtClean="0"/>
              <a:t>onnodig transport</a:t>
            </a:r>
            <a:endParaRPr lang="nl-NL" sz="48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Marketing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533" y="3140968"/>
            <a:ext cx="295940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968264" y="215598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1. buurt marketing</a:t>
            </a:r>
          </a:p>
        </p:txBody>
      </p:sp>
      <p:pic>
        <p:nvPicPr>
          <p:cNvPr id="11" name="Picture 2" descr="concept Stadslanderi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6368" y="3140968"/>
            <a:ext cx="3048000" cy="2160240"/>
          </a:xfrm>
          <a:prstGeom prst="rect">
            <a:avLst/>
          </a:prstGeom>
          <a:noFill/>
        </p:spPr>
      </p:pic>
      <p:sp>
        <p:nvSpPr>
          <p:cNvPr id="12" name="Tekstvak 11"/>
          <p:cNvSpPr txBox="1"/>
          <p:nvPr/>
        </p:nvSpPr>
        <p:spPr>
          <a:xfrm>
            <a:off x="4816160" y="216099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2. stad 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Financieel   </a:t>
            </a:r>
            <a:r>
              <a:rPr lang="nl-NL" sz="2400" dirty="0" smtClean="0">
                <a:latin typeface="Amaranth" panose="02000503050000020004" pitchFamily="50" charset="0"/>
              </a:rPr>
              <a:t>(omzet)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0" name="Tabel 9"/>
          <p:cNvGraphicFramePr>
            <a:graphicFrameLocks noGrp="1"/>
          </p:cNvGraphicFramePr>
          <p:nvPr/>
        </p:nvGraphicFramePr>
        <p:xfrm>
          <a:off x="539553" y="1848491"/>
          <a:ext cx="8136903" cy="4028781"/>
        </p:xfrm>
        <a:graphic>
          <a:graphicData uri="http://schemas.openxmlformats.org/drawingml/2006/table">
            <a:tbl>
              <a:tblPr/>
              <a:tblGrid>
                <a:gridCol w="3528392"/>
                <a:gridCol w="1512168"/>
                <a:gridCol w="864096"/>
                <a:gridCol w="1296144"/>
                <a:gridCol w="936103"/>
              </a:tblGrid>
              <a:tr h="312867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gemiddelde order waarde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22,00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867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minimale order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15,00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aantal inwoners Zwolle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130.000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aantal huishoudens Zwolle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60.000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aantal buurten Zwolle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gemiddeld aantal inwoners per buurt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1.711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gemiddeld aantal huishoudens per buurt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789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gem. aantal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huishoudens app gebruik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2%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gem. aantal huishoudens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app gebruik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854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867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gem. omzet per buurt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347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week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18.063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jaar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867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omzet voor Zwolle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26.400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week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1.372.800 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jaar</a:t>
                      </a:r>
                    </a:p>
                  </a:txBody>
                  <a:tcPr marL="8643" marR="8643" marT="86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Product marge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/>
          <p:cNvSpPr/>
          <p:nvPr/>
        </p:nvSpPr>
        <p:spPr>
          <a:xfrm>
            <a:off x="2958020" y="2924944"/>
            <a:ext cx="719822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hthoek 39"/>
          <p:cNvSpPr/>
          <p:nvPr/>
        </p:nvSpPr>
        <p:spPr>
          <a:xfrm>
            <a:off x="2959688" y="4581128"/>
            <a:ext cx="719822" cy="12887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hthoek 40"/>
          <p:cNvSpPr/>
          <p:nvPr/>
        </p:nvSpPr>
        <p:spPr>
          <a:xfrm>
            <a:off x="4489090" y="2924944"/>
            <a:ext cx="719822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 41"/>
          <p:cNvSpPr/>
          <p:nvPr/>
        </p:nvSpPr>
        <p:spPr>
          <a:xfrm>
            <a:off x="4490758" y="4797152"/>
            <a:ext cx="719822" cy="10727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hthoek 42"/>
          <p:cNvSpPr/>
          <p:nvPr/>
        </p:nvSpPr>
        <p:spPr>
          <a:xfrm>
            <a:off x="5971414" y="2910876"/>
            <a:ext cx="719822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/>
          <p:cNvSpPr/>
          <p:nvPr/>
        </p:nvSpPr>
        <p:spPr>
          <a:xfrm>
            <a:off x="5973082" y="4941168"/>
            <a:ext cx="719822" cy="91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7356720" y="2910876"/>
            <a:ext cx="719822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/>
          <p:cNvSpPr/>
          <p:nvPr/>
        </p:nvSpPr>
        <p:spPr>
          <a:xfrm>
            <a:off x="7358388" y="4927100"/>
            <a:ext cx="719822" cy="928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" name="Picture 5" descr="D:\shutterstock_99723599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7628" y="1801666"/>
            <a:ext cx="576064" cy="1045365"/>
          </a:xfrm>
          <a:prstGeom prst="rect">
            <a:avLst/>
          </a:prstGeom>
          <a:noFill/>
        </p:spPr>
      </p:pic>
      <p:pic>
        <p:nvPicPr>
          <p:cNvPr id="48" name="Picture 6" descr="D:\shutterstock_1316841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2712" y="2098048"/>
            <a:ext cx="732902" cy="732902"/>
          </a:xfrm>
          <a:prstGeom prst="rect">
            <a:avLst/>
          </a:prstGeom>
          <a:noFill/>
        </p:spPr>
      </p:pic>
      <p:pic>
        <p:nvPicPr>
          <p:cNvPr id="49" name="Picture 8" descr="D:\shutterstock_34468160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8000" y="2126184"/>
            <a:ext cx="1126088" cy="716613"/>
          </a:xfrm>
          <a:prstGeom prst="rect">
            <a:avLst/>
          </a:prstGeom>
          <a:noFill/>
        </p:spPr>
      </p:pic>
      <p:sp>
        <p:nvSpPr>
          <p:cNvPr id="50" name="Tekstvak 49"/>
          <p:cNvSpPr txBox="1"/>
          <p:nvPr/>
        </p:nvSpPr>
        <p:spPr>
          <a:xfrm>
            <a:off x="2986156" y="5080967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39%</a:t>
            </a:r>
            <a:endParaRPr lang="nl-NL" sz="2400" dirty="0"/>
          </a:p>
        </p:txBody>
      </p:sp>
      <p:sp>
        <p:nvSpPr>
          <p:cNvPr id="51" name="Tekstvak 50"/>
          <p:cNvSpPr txBox="1"/>
          <p:nvPr/>
        </p:nvSpPr>
        <p:spPr>
          <a:xfrm>
            <a:off x="4510296" y="5085184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34%</a:t>
            </a:r>
            <a:endParaRPr lang="nl-NL" sz="2400" dirty="0"/>
          </a:p>
        </p:txBody>
      </p:sp>
      <p:sp>
        <p:nvSpPr>
          <p:cNvPr id="52" name="Tekstvak 51"/>
          <p:cNvSpPr txBox="1"/>
          <p:nvPr/>
        </p:nvSpPr>
        <p:spPr>
          <a:xfrm>
            <a:off x="6003352" y="5097859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32%</a:t>
            </a:r>
            <a:endParaRPr lang="nl-NL" sz="2400" dirty="0"/>
          </a:p>
        </p:txBody>
      </p:sp>
      <p:sp>
        <p:nvSpPr>
          <p:cNvPr id="53" name="Tekstvak 52"/>
          <p:cNvSpPr txBox="1"/>
          <p:nvPr/>
        </p:nvSpPr>
        <p:spPr>
          <a:xfrm>
            <a:off x="7384598" y="5080967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29%</a:t>
            </a:r>
            <a:endParaRPr lang="nl-NL" sz="2400" dirty="0"/>
          </a:p>
        </p:txBody>
      </p:sp>
      <p:sp>
        <p:nvSpPr>
          <p:cNvPr id="2050" name="AutoShape 2" descr="Afbeeldingsresultaat voor soorten note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3826" y="2261136"/>
            <a:ext cx="1230582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echthoek 54"/>
          <p:cNvSpPr/>
          <p:nvPr/>
        </p:nvSpPr>
        <p:spPr>
          <a:xfrm>
            <a:off x="2954128" y="3717032"/>
            <a:ext cx="719822" cy="868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/>
          <p:cNvSpPr/>
          <p:nvPr/>
        </p:nvSpPr>
        <p:spPr>
          <a:xfrm>
            <a:off x="4485198" y="4221088"/>
            <a:ext cx="719822" cy="61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/>
          <p:cNvSpPr/>
          <p:nvPr/>
        </p:nvSpPr>
        <p:spPr>
          <a:xfrm>
            <a:off x="5967522" y="4336880"/>
            <a:ext cx="719822" cy="604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Tekstvak 58"/>
          <p:cNvSpPr txBox="1"/>
          <p:nvPr/>
        </p:nvSpPr>
        <p:spPr>
          <a:xfrm>
            <a:off x="2980596" y="3903439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32%</a:t>
            </a:r>
            <a:endParaRPr lang="nl-NL" sz="2400" dirty="0"/>
          </a:p>
        </p:txBody>
      </p:sp>
      <p:sp>
        <p:nvSpPr>
          <p:cNvPr id="60" name="Tekstvak 59"/>
          <p:cNvSpPr txBox="1"/>
          <p:nvPr/>
        </p:nvSpPr>
        <p:spPr>
          <a:xfrm>
            <a:off x="4504736" y="4263479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18%</a:t>
            </a:r>
            <a:endParaRPr lang="nl-NL" sz="2400" dirty="0"/>
          </a:p>
        </p:txBody>
      </p:sp>
      <p:sp>
        <p:nvSpPr>
          <p:cNvPr id="61" name="Tekstvak 60"/>
          <p:cNvSpPr txBox="1"/>
          <p:nvPr/>
        </p:nvSpPr>
        <p:spPr>
          <a:xfrm>
            <a:off x="5997792" y="4391971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21%</a:t>
            </a:r>
            <a:endParaRPr lang="nl-NL" sz="2400" dirty="0"/>
          </a:p>
        </p:txBody>
      </p:sp>
      <p:sp>
        <p:nvSpPr>
          <p:cNvPr id="63" name="Rechthoek 62"/>
          <p:cNvSpPr/>
          <p:nvPr/>
        </p:nvSpPr>
        <p:spPr>
          <a:xfrm>
            <a:off x="7364592" y="4432796"/>
            <a:ext cx="719822" cy="604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kstvak 63"/>
          <p:cNvSpPr txBox="1"/>
          <p:nvPr/>
        </p:nvSpPr>
        <p:spPr>
          <a:xfrm>
            <a:off x="7394862" y="4487887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21%</a:t>
            </a:r>
            <a:endParaRPr lang="nl-NL" sz="2400" dirty="0"/>
          </a:p>
        </p:txBody>
      </p:sp>
      <p:sp>
        <p:nvSpPr>
          <p:cNvPr id="65" name="Tekstvak 64"/>
          <p:cNvSpPr txBox="1"/>
          <p:nvPr/>
        </p:nvSpPr>
        <p:spPr>
          <a:xfrm>
            <a:off x="4503968" y="3471391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48%</a:t>
            </a:r>
            <a:endParaRPr lang="nl-NL" sz="2400" dirty="0"/>
          </a:p>
        </p:txBody>
      </p:sp>
      <p:sp>
        <p:nvSpPr>
          <p:cNvPr id="66" name="Tekstvak 65"/>
          <p:cNvSpPr txBox="1"/>
          <p:nvPr/>
        </p:nvSpPr>
        <p:spPr>
          <a:xfrm>
            <a:off x="5987916" y="3467100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47%</a:t>
            </a:r>
            <a:endParaRPr lang="nl-NL" sz="2400" dirty="0"/>
          </a:p>
        </p:txBody>
      </p:sp>
      <p:sp>
        <p:nvSpPr>
          <p:cNvPr id="67" name="Tekstvak 66"/>
          <p:cNvSpPr txBox="1"/>
          <p:nvPr/>
        </p:nvSpPr>
        <p:spPr>
          <a:xfrm>
            <a:off x="7369462" y="3462908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50%</a:t>
            </a:r>
            <a:endParaRPr lang="nl-NL" sz="2400" dirty="0"/>
          </a:p>
        </p:txBody>
      </p:sp>
      <p:sp>
        <p:nvSpPr>
          <p:cNvPr id="68" name="Tekstvak 67"/>
          <p:cNvSpPr txBox="1"/>
          <p:nvPr/>
        </p:nvSpPr>
        <p:spPr>
          <a:xfrm>
            <a:off x="2971020" y="3111351"/>
            <a:ext cx="72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26%</a:t>
            </a:r>
            <a:endParaRPr lang="nl-NL" sz="2400" dirty="0"/>
          </a:p>
        </p:txBody>
      </p:sp>
      <p:sp>
        <p:nvSpPr>
          <p:cNvPr id="70" name="Rechthoek 69"/>
          <p:cNvSpPr/>
          <p:nvPr/>
        </p:nvSpPr>
        <p:spPr>
          <a:xfrm>
            <a:off x="714027" y="5076676"/>
            <a:ext cx="1928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INKOOP BOER</a:t>
            </a:r>
            <a:endParaRPr lang="nl-NL" sz="2400" dirty="0">
              <a:solidFill>
                <a:schemeClr val="tx2"/>
              </a:solidFill>
            </a:endParaRPr>
          </a:p>
        </p:txBody>
      </p:sp>
      <p:sp>
        <p:nvSpPr>
          <p:cNvPr id="71" name="Rechthoek 70"/>
          <p:cNvSpPr/>
          <p:nvPr/>
        </p:nvSpPr>
        <p:spPr>
          <a:xfrm>
            <a:off x="734791" y="4047455"/>
            <a:ext cx="1775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VERWERKEN</a:t>
            </a:r>
            <a:endParaRPr lang="nl-NL" sz="2400" dirty="0">
              <a:solidFill>
                <a:schemeClr val="tx2"/>
              </a:solidFill>
            </a:endParaRPr>
          </a:p>
        </p:txBody>
      </p:sp>
      <p:sp>
        <p:nvSpPr>
          <p:cNvPr id="72" name="Rechthoek 71"/>
          <p:cNvSpPr/>
          <p:nvPr/>
        </p:nvSpPr>
        <p:spPr>
          <a:xfrm>
            <a:off x="704776" y="3140968"/>
            <a:ext cx="113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MARGE</a:t>
            </a:r>
            <a:endParaRPr lang="nl-NL" sz="2400" dirty="0">
              <a:solidFill>
                <a:schemeClr val="tx2"/>
              </a:solidFill>
            </a:endParaRPr>
          </a:p>
        </p:txBody>
      </p:sp>
      <p:sp>
        <p:nvSpPr>
          <p:cNvPr id="74" name="Rechthoek 73"/>
          <p:cNvSpPr/>
          <p:nvPr/>
        </p:nvSpPr>
        <p:spPr>
          <a:xfrm>
            <a:off x="3995936" y="1844824"/>
            <a:ext cx="4608512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Financieel   </a:t>
            </a:r>
            <a:r>
              <a:rPr lang="nl-NL" sz="2400" dirty="0" smtClean="0">
                <a:latin typeface="Amaranth" panose="02000503050000020004" pitchFamily="50" charset="0"/>
              </a:rPr>
              <a:t>(kosten)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" name="Tabel 6"/>
          <p:cNvGraphicFramePr>
            <a:graphicFrameLocks noGrp="1"/>
          </p:cNvGraphicFramePr>
          <p:nvPr/>
        </p:nvGraphicFramePr>
        <p:xfrm>
          <a:off x="549077" y="1665658"/>
          <a:ext cx="7992889" cy="3006528"/>
        </p:xfrm>
        <a:graphic>
          <a:graphicData uri="http://schemas.openxmlformats.org/drawingml/2006/table">
            <a:tbl>
              <a:tblPr/>
              <a:tblGrid>
                <a:gridCol w="1584176"/>
                <a:gridCol w="1368152"/>
                <a:gridCol w="1368152"/>
                <a:gridCol w="1368152"/>
                <a:gridCol w="1224136"/>
                <a:gridCol w="1080121"/>
              </a:tblGrid>
              <a:tr h="134076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inkoop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percentage v/d order waarde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omzet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inkoop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zuivel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2,20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1,32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vlees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8,80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4,40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groente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5,50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2,75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overige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5,50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2,20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22,00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10,67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76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inkooppercentage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inkoopwaarde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           168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76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bruto omzet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order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p/w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589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order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p/j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bruto omzet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79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buurt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p/w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9.303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buurt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p/j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678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bruto omzet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13.596</a:t>
                      </a:r>
                      <a:r>
                        <a:rPr lang="nl-NL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zwolle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p/w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706.992 </a:t>
                      </a: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zwolle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p/j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04" marR="6704" marT="6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hthoek 7"/>
          <p:cNvSpPr/>
          <p:nvPr/>
        </p:nvSpPr>
        <p:spPr>
          <a:xfrm>
            <a:off x="3347864" y="1556792"/>
            <a:ext cx="273630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868144" y="1628800"/>
            <a:ext cx="273630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39552" y="3140968"/>
            <a:ext cx="7416824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Financieel   </a:t>
            </a:r>
            <a:r>
              <a:rPr lang="nl-NL" sz="2400" dirty="0" smtClean="0">
                <a:latin typeface="Amaranth" panose="02000503050000020004" pitchFamily="50" charset="0"/>
              </a:rPr>
              <a:t>(kosten &amp; resultaat)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8" name="Tabel 7"/>
          <p:cNvGraphicFramePr>
            <a:graphicFrameLocks noGrp="1"/>
          </p:cNvGraphicFramePr>
          <p:nvPr/>
        </p:nvGraphicFramePr>
        <p:xfrm>
          <a:off x="539552" y="1652560"/>
          <a:ext cx="7992889" cy="3250508"/>
        </p:xfrm>
        <a:graphic>
          <a:graphicData uri="http://schemas.openxmlformats.org/drawingml/2006/table">
            <a:tbl>
              <a:tblPr/>
              <a:tblGrid>
                <a:gridCol w="2160240"/>
                <a:gridCol w="1728192"/>
                <a:gridCol w="1152128"/>
                <a:gridCol w="1368152"/>
                <a:gridCol w="1584177"/>
              </a:tblGrid>
              <a:tr h="154983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sng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kosten logistiek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logistieke kosten b2b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  7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500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fulfilment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28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logistieke kosten b2c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39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983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983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sng" strike="noStrike">
                          <a:solidFill>
                            <a:srgbClr val="000000"/>
                          </a:solidFill>
                          <a:latin typeface="Calibri"/>
                        </a:rPr>
                        <a:t>kosten overige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marketing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30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120.000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bedrijfsvoering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49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</a:t>
                      </a:r>
                      <a:r>
                        <a:rPr lang="nl-NL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  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192.000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overhead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25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983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Resultaat per buurt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€                       41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week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2.118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jaar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Resultaat stad Zwolle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        3.096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week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€         160.992 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 jaar</a:t>
                      </a:r>
                    </a:p>
                  </a:txBody>
                  <a:tcPr marL="7749" marR="7749" marT="77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Realisatie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412776"/>
            <a:ext cx="8264226" cy="5040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/>
          <p:cNvSpPr txBox="1"/>
          <p:nvPr/>
        </p:nvSpPr>
        <p:spPr>
          <a:xfrm>
            <a:off x="827584" y="1916832"/>
            <a:ext cx="727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Investering </a:t>
            </a:r>
            <a:r>
              <a:rPr lang="nl-NL" sz="2400" dirty="0" err="1" smtClean="0"/>
              <a:t>pilot</a:t>
            </a:r>
            <a:r>
              <a:rPr lang="nl-NL" sz="2400" dirty="0" smtClean="0"/>
              <a:t>				  </a:t>
            </a:r>
            <a:r>
              <a:rPr lang="nl-NL" sz="2400" dirty="0" smtClean="0">
                <a:cs typeface="Times New Roman"/>
              </a:rPr>
              <a:t>€ 75</a:t>
            </a:r>
            <a:r>
              <a:rPr lang="nl-NL" sz="2400" dirty="0" smtClean="0"/>
              <a:t>.000</a:t>
            </a:r>
          </a:p>
          <a:p>
            <a:endParaRPr lang="nl-NL" sz="2400" dirty="0" smtClean="0"/>
          </a:p>
          <a:p>
            <a:r>
              <a:rPr lang="nl-NL" sz="2400" i="1" dirty="0" smtClean="0"/>
              <a:t>Na </a:t>
            </a:r>
            <a:r>
              <a:rPr lang="nl-NL" sz="2400" i="1" dirty="0" err="1" smtClean="0"/>
              <a:t>proof</a:t>
            </a:r>
            <a:r>
              <a:rPr lang="nl-NL" sz="2400" i="1" dirty="0" smtClean="0"/>
              <a:t> of concept:</a:t>
            </a:r>
          </a:p>
          <a:p>
            <a:r>
              <a:rPr lang="nl-NL" sz="2400" dirty="0" smtClean="0"/>
              <a:t>Investering uitrol Zwolle</a:t>
            </a:r>
            <a:r>
              <a:rPr lang="nl-NL" sz="2400" dirty="0" smtClean="0">
                <a:cs typeface="Times New Roman"/>
              </a:rPr>
              <a:t> 			€ 1</a:t>
            </a:r>
            <a:r>
              <a:rPr lang="nl-NL" sz="2400" dirty="0" smtClean="0"/>
              <a:t>50.000 </a:t>
            </a:r>
          </a:p>
          <a:p>
            <a:endParaRPr lang="nl-NL" sz="2400" dirty="0"/>
          </a:p>
        </p:txBody>
      </p:sp>
      <p:graphicFrame>
        <p:nvGraphicFramePr>
          <p:cNvPr id="29" name="Grafiek 28"/>
          <p:cNvGraphicFramePr/>
          <p:nvPr/>
        </p:nvGraphicFramePr>
        <p:xfrm>
          <a:off x="3347864" y="3789040"/>
          <a:ext cx="2615952" cy="2320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Rechthoek 31"/>
          <p:cNvSpPr/>
          <p:nvPr/>
        </p:nvSpPr>
        <p:spPr>
          <a:xfrm>
            <a:off x="827584" y="4509120"/>
            <a:ext cx="2023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ONDERNEMER</a:t>
            </a:r>
          </a:p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51 %</a:t>
            </a:r>
            <a:endParaRPr lang="nl-NL" sz="2400" dirty="0">
              <a:solidFill>
                <a:schemeClr val="tx2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6446535" y="4509120"/>
            <a:ext cx="1221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BOEREN</a:t>
            </a:r>
          </a:p>
          <a:p>
            <a:pPr algn="ctr"/>
            <a:r>
              <a:rPr lang="nl-NL" sz="2400" dirty="0" smtClean="0">
                <a:solidFill>
                  <a:schemeClr val="tx2"/>
                </a:solidFill>
              </a:rPr>
              <a:t>49 %</a:t>
            </a:r>
            <a:endParaRPr lang="nl-NL" sz="2400" dirty="0">
              <a:solidFill>
                <a:schemeClr val="tx2"/>
              </a:solidFill>
            </a:endParaRPr>
          </a:p>
        </p:txBody>
      </p:sp>
      <p:sp>
        <p:nvSpPr>
          <p:cNvPr id="34" name="PIJL-OMLAAG 33"/>
          <p:cNvSpPr/>
          <p:nvPr/>
        </p:nvSpPr>
        <p:spPr>
          <a:xfrm>
            <a:off x="6804248" y="3643356"/>
            <a:ext cx="432048" cy="72008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32" grpId="0"/>
      <p:bldP spid="33" grpId="0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764704"/>
            <a:ext cx="9324528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12" y="1772816"/>
            <a:ext cx="8843367" cy="290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0"/>
            <a:ext cx="1609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2699792" y="2208628"/>
            <a:ext cx="3600400" cy="201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43870" y="6423197"/>
            <a:ext cx="10053638" cy="46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59632" y="5013176"/>
            <a:ext cx="6400800" cy="1152128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</a:rPr>
              <a:t>Edwin </a:t>
            </a:r>
            <a:r>
              <a:rPr lang="en-GB" sz="2400" dirty="0" err="1" smtClean="0">
                <a:solidFill>
                  <a:schemeClr val="tx1"/>
                </a:solidFill>
              </a:rPr>
              <a:t>Legters</a:t>
            </a:r>
            <a:r>
              <a:rPr lang="en-GB" sz="2400" dirty="0" smtClean="0">
                <a:solidFill>
                  <a:schemeClr val="tx1"/>
                </a:solidFill>
              </a:rPr>
              <a:t>, Rob </a:t>
            </a:r>
            <a:r>
              <a:rPr lang="en-GB" sz="2400" dirty="0" err="1" smtClean="0">
                <a:solidFill>
                  <a:schemeClr val="tx1"/>
                </a:solidFill>
              </a:rPr>
              <a:t>Knapen</a:t>
            </a:r>
            <a:r>
              <a:rPr lang="en-GB" sz="2400" dirty="0" smtClean="0">
                <a:solidFill>
                  <a:schemeClr val="tx1"/>
                </a:solidFill>
              </a:rPr>
              <a:t>, Rene </a:t>
            </a:r>
            <a:r>
              <a:rPr lang="en-GB" sz="2400" dirty="0" err="1" smtClean="0">
                <a:solidFill>
                  <a:schemeClr val="tx1"/>
                </a:solidFill>
              </a:rPr>
              <a:t>Braakman</a:t>
            </a:r>
            <a:r>
              <a:rPr lang="en-GB" sz="24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Wilbert </a:t>
            </a:r>
            <a:r>
              <a:rPr lang="en-GB" sz="2400" dirty="0" err="1" smtClean="0">
                <a:solidFill>
                  <a:schemeClr val="tx1"/>
                </a:solidFill>
              </a:rPr>
              <a:t>Hilkens</a:t>
            </a:r>
            <a:r>
              <a:rPr lang="en-GB" sz="2400" dirty="0" smtClean="0">
                <a:solidFill>
                  <a:schemeClr val="tx1"/>
                </a:solidFill>
              </a:rPr>
              <a:t>, Mark Fontein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itel 5"/>
          <p:cNvSpPr txBox="1">
            <a:spLocks/>
          </p:cNvSpPr>
          <p:nvPr/>
        </p:nvSpPr>
        <p:spPr>
          <a:xfrm>
            <a:off x="2529308" y="2348880"/>
            <a:ext cx="396044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</a:t>
            </a:r>
            <a:r>
              <a:rPr lang="nl-NL" sz="3000" dirty="0" smtClean="0">
                <a:latin typeface="Amaranth" panose="02000503050000020004" pitchFamily="50" charset="0"/>
                <a:ea typeface="+mj-ea"/>
                <a:cs typeface="+mj-cs"/>
              </a:rPr>
              <a:t>Stadslanderijen box.</a:t>
            </a:r>
            <a:endParaRPr kumimoji="0" lang="nl-NL" sz="3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 descr="&amp;#039;Stop varkensleed in de kraamkooi&amp;#039;"/>
          <p:cNvSpPr>
            <a:spLocks noChangeAspect="1" noChangeArrowheads="1"/>
          </p:cNvSpPr>
          <p:nvPr/>
        </p:nvSpPr>
        <p:spPr bwMode="auto">
          <a:xfrm>
            <a:off x="63500" y="-1812925"/>
            <a:ext cx="6705600" cy="3790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56592" y="0"/>
            <a:ext cx="12132841" cy="68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556956" y="332656"/>
            <a:ext cx="4032448" cy="936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 smtClean="0"/>
              <a:t>dierenleed</a:t>
            </a:r>
            <a:endParaRPr lang="nl-NL" sz="48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cdn1.relevantmediagroup.com/sites/default/files/field/thumbnail/Pilot-scheme-shows-promise-in-repurposing-commercial-food-wastes%20(1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826031" cy="6858000"/>
          </a:xfrm>
          <a:prstGeom prst="rect">
            <a:avLst/>
          </a:prstGeom>
          <a:noFill/>
        </p:spPr>
      </p:pic>
      <p:sp>
        <p:nvSpPr>
          <p:cNvPr id="5" name="Rechthoek 4"/>
          <p:cNvSpPr/>
          <p:nvPr/>
        </p:nvSpPr>
        <p:spPr>
          <a:xfrm>
            <a:off x="556956" y="332656"/>
            <a:ext cx="4879140" cy="936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 smtClean="0"/>
              <a:t>voedsel verspilling</a:t>
            </a:r>
            <a:endParaRPr lang="nl-NL" sz="48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yellowlemontreeblog.com/wp-content/uploads/2015/09/boerrudi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4584" y="0"/>
            <a:ext cx="10548664" cy="6886420"/>
          </a:xfrm>
          <a:prstGeom prst="rect">
            <a:avLst/>
          </a:prstGeom>
          <a:noFill/>
        </p:spPr>
      </p:pic>
      <p:sp>
        <p:nvSpPr>
          <p:cNvPr id="5" name="Rechthoek 4"/>
          <p:cNvSpPr/>
          <p:nvPr/>
        </p:nvSpPr>
        <p:spPr>
          <a:xfrm>
            <a:off x="556956" y="332656"/>
            <a:ext cx="5743236" cy="936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 smtClean="0"/>
              <a:t>boer heeft geen regie</a:t>
            </a:r>
            <a:endParaRPr lang="nl-NL" sz="48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uinposter.nl/library/original/65800-twee-koeien-in-weil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9938" y="-70338"/>
            <a:ext cx="10687419" cy="6942406"/>
          </a:xfrm>
          <a:prstGeom prst="rect">
            <a:avLst/>
          </a:prstGeom>
          <a:noFill/>
        </p:spPr>
      </p:pic>
      <p:sp>
        <p:nvSpPr>
          <p:cNvPr id="4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Stadslanderijen box.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pic>
        <p:nvPicPr>
          <p:cNvPr id="6" name="Picture 2" descr="D:\iPhone-5S-3-colors-Mock-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564904" y="620688"/>
            <a:ext cx="10801200" cy="6480720"/>
          </a:xfrm>
          <a:prstGeom prst="rect">
            <a:avLst/>
          </a:prstGeom>
          <a:noFill/>
        </p:spPr>
      </p:pic>
      <p:sp>
        <p:nvSpPr>
          <p:cNvPr id="5" name="Ovale toelichting 4"/>
          <p:cNvSpPr/>
          <p:nvPr/>
        </p:nvSpPr>
        <p:spPr>
          <a:xfrm>
            <a:off x="6300192" y="3068960"/>
            <a:ext cx="1440160" cy="864096"/>
          </a:xfrm>
          <a:prstGeom prst="wedgeEllipseCallout">
            <a:avLst>
              <a:gd name="adj1" fmla="val 86752"/>
              <a:gd name="adj2" fmla="val -455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/>
              <a:t>APP</a:t>
            </a:r>
          </a:p>
          <a:p>
            <a:pPr algn="ctr"/>
            <a:r>
              <a:rPr lang="nl-NL" sz="2400" dirty="0" smtClean="0"/>
              <a:t>BOE</a:t>
            </a:r>
            <a:endParaRPr lang="nl-NL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Stadslanderijen box    # 20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http://www.growcenter-noord.nl/images/doos-aar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204864"/>
            <a:ext cx="3168352" cy="3168352"/>
          </a:xfrm>
          <a:prstGeom prst="rect">
            <a:avLst/>
          </a:prstGeom>
          <a:noFill/>
        </p:spPr>
      </p:pic>
      <p:pic>
        <p:nvPicPr>
          <p:cNvPr id="5123" name="Picture 3" descr="D:\shutterstock_574484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204864"/>
            <a:ext cx="1647898" cy="1095677"/>
          </a:xfrm>
          <a:prstGeom prst="rect">
            <a:avLst/>
          </a:prstGeom>
          <a:noFill/>
        </p:spPr>
      </p:pic>
      <p:pic>
        <p:nvPicPr>
          <p:cNvPr id="5124" name="Picture 4" descr="D:\shutterstock_766305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3716693"/>
            <a:ext cx="1728192" cy="1152128"/>
          </a:xfrm>
          <a:prstGeom prst="rect">
            <a:avLst/>
          </a:prstGeom>
          <a:noFill/>
        </p:spPr>
      </p:pic>
      <p:pic>
        <p:nvPicPr>
          <p:cNvPr id="5125" name="Picture 5" descr="D:\shutterstock_99723599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4551748"/>
            <a:ext cx="936104" cy="1698716"/>
          </a:xfrm>
          <a:prstGeom prst="rect">
            <a:avLst/>
          </a:prstGeom>
          <a:noFill/>
        </p:spPr>
      </p:pic>
      <p:pic>
        <p:nvPicPr>
          <p:cNvPr id="5126" name="Picture 6" descr="D:\shutterstock_1316841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1700808"/>
            <a:ext cx="1136172" cy="1136172"/>
          </a:xfrm>
          <a:prstGeom prst="rect">
            <a:avLst/>
          </a:prstGeom>
          <a:noFill/>
        </p:spPr>
      </p:pic>
      <p:pic>
        <p:nvPicPr>
          <p:cNvPr id="5127" name="Picture 7" descr="D:\shutterstock_14342378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15816" y="1844824"/>
            <a:ext cx="1185801" cy="882568"/>
          </a:xfrm>
          <a:prstGeom prst="rect">
            <a:avLst/>
          </a:prstGeom>
          <a:noFill/>
        </p:spPr>
      </p:pic>
      <p:pic>
        <p:nvPicPr>
          <p:cNvPr id="5128" name="Picture 8" descr="D:\shutterstock_34468160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6176" y="3645024"/>
            <a:ext cx="2082620" cy="1325326"/>
          </a:xfrm>
          <a:prstGeom prst="rect">
            <a:avLst/>
          </a:prstGeom>
          <a:noFill/>
        </p:spPr>
      </p:pic>
      <p:pic>
        <p:nvPicPr>
          <p:cNvPr id="5129" name="Picture 9" descr="D:\shutterstock_126452594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4088" y="4845376"/>
            <a:ext cx="1440160" cy="1292544"/>
          </a:xfrm>
          <a:prstGeom prst="rect">
            <a:avLst/>
          </a:prstGeom>
          <a:noFill/>
        </p:spPr>
      </p:pic>
      <p:pic>
        <p:nvPicPr>
          <p:cNvPr id="5130" name="Picture 10" descr="D:\shutterstock_157964597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72200" y="1916832"/>
            <a:ext cx="2056946" cy="1528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USP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12230" y="1700808"/>
            <a:ext cx="826422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/>
          </p:nvPr>
        </p:nvSpPr>
        <p:spPr>
          <a:xfrm>
            <a:off x="611560" y="2060848"/>
            <a:ext cx="7956922" cy="380957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800" dirty="0"/>
              <a:t>l</a:t>
            </a:r>
            <a:r>
              <a:rPr lang="nl-NL" sz="2800" dirty="0" smtClean="0"/>
              <a:t>okale en verantwoorde vers producten (biologisch)</a:t>
            </a:r>
          </a:p>
          <a:p>
            <a:pPr>
              <a:buFontTx/>
              <a:buChar char="-"/>
            </a:pPr>
            <a:r>
              <a:rPr lang="nl-NL" sz="2800" dirty="0" smtClean="0"/>
              <a:t>bestellen 30 seconde (app / online)</a:t>
            </a:r>
          </a:p>
          <a:p>
            <a:pPr>
              <a:buFontTx/>
              <a:buChar char="-"/>
            </a:pPr>
            <a:r>
              <a:rPr lang="nl-NL" sz="2800" dirty="0"/>
              <a:t>a</a:t>
            </a:r>
            <a:r>
              <a:rPr lang="nl-NL" sz="2800" dirty="0" smtClean="0"/>
              <a:t>ssortiment 20/80 (20 producten / 80% afname)</a:t>
            </a:r>
          </a:p>
          <a:p>
            <a:pPr>
              <a:buFontTx/>
              <a:buChar char="-"/>
            </a:pPr>
            <a:r>
              <a:rPr lang="nl-NL" sz="2800" dirty="0"/>
              <a:t>d</a:t>
            </a:r>
            <a:r>
              <a:rPr lang="nl-NL" sz="2800" dirty="0" smtClean="0"/>
              <a:t>ezelfde prijs als in de supermarkt</a:t>
            </a:r>
          </a:p>
          <a:p>
            <a:pPr>
              <a:buFontTx/>
              <a:buChar char="-"/>
            </a:pPr>
            <a:r>
              <a:rPr lang="nl-NL" sz="2800" dirty="0"/>
              <a:t>a</a:t>
            </a:r>
            <a:r>
              <a:rPr lang="nl-NL" sz="2800" dirty="0" smtClean="0"/>
              <a:t>an huis geleverd : maandag 18u – 20u</a:t>
            </a:r>
          </a:p>
          <a:p>
            <a:pPr>
              <a:buFontTx/>
              <a:buChar char="-"/>
            </a:pPr>
            <a:r>
              <a:rPr lang="nl-NL" sz="2800" dirty="0"/>
              <a:t>i</a:t>
            </a:r>
            <a:r>
              <a:rPr lang="nl-NL" sz="2800" dirty="0" smtClean="0"/>
              <a:t>edere week een nieuwe box</a:t>
            </a:r>
          </a:p>
          <a:p>
            <a:pPr>
              <a:buFontTx/>
              <a:buChar char="-"/>
            </a:pPr>
            <a:r>
              <a:rPr lang="nl-NL" sz="2800" dirty="0" smtClean="0"/>
              <a:t>minimale 	orderwaarde 15 euro</a:t>
            </a:r>
            <a:r>
              <a:rPr lang="nl-NL" dirty="0" smtClean="0"/>
              <a:t>	</a:t>
            </a:r>
            <a:endParaRPr lang="nl-NL" dirty="0">
              <a:solidFill>
                <a:srgbClr val="7FB03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381"/>
            <a:ext cx="9144000" cy="686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0" y="0"/>
            <a:ext cx="9144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400" dirty="0" smtClean="0">
                <a:latin typeface="Amaranth" panose="02000503050000020004" pitchFamily="50" charset="0"/>
                <a:ea typeface="+mj-ea"/>
                <a:cs typeface="+mj-cs"/>
              </a:rPr>
              <a:t>  App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ranth" panose="02000503050000020004" pitchFamily="50" charset="0"/>
              <a:ea typeface="+mj-ea"/>
              <a:cs typeface="+mj-cs"/>
            </a:endParaRPr>
          </a:p>
        </p:txBody>
      </p:sp>
      <p:pic>
        <p:nvPicPr>
          <p:cNvPr id="9218" name="Picture 2" descr="D:\iPhone-5S-3-colors-Mock-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40768" y="-675456"/>
            <a:ext cx="13681520" cy="8208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545</Words>
  <Application>Microsoft Office PowerPoint</Application>
  <PresentationFormat>Diavoorstelling (4:3)</PresentationFormat>
  <Paragraphs>200</Paragraphs>
  <Slides>26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Office-thema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Dia 19</vt:lpstr>
      <vt:lpstr>Dia 20</vt:lpstr>
      <vt:lpstr>Dia 21</vt:lpstr>
      <vt:lpstr>Dia 22</vt:lpstr>
      <vt:lpstr>Dia 23</vt:lpstr>
      <vt:lpstr>Dia 24</vt:lpstr>
      <vt:lpstr>Dia 25</vt:lpstr>
      <vt:lpstr>Dia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Gebruiker</dc:creator>
  <cp:lastModifiedBy>Gebruiker</cp:lastModifiedBy>
  <cp:revision>43</cp:revision>
  <dcterms:created xsi:type="dcterms:W3CDTF">2016-07-01T15:12:21Z</dcterms:created>
  <dcterms:modified xsi:type="dcterms:W3CDTF">2016-07-02T11:09:02Z</dcterms:modified>
</cp:coreProperties>
</file>